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82" r:id="rId2"/>
    <p:sldMasterId id="2147483680" r:id="rId3"/>
    <p:sldMasterId id="2147483684" r:id="rId4"/>
    <p:sldMasterId id="2147483686" r:id="rId5"/>
    <p:sldMasterId id="2147483688" r:id="rId6"/>
    <p:sldMasterId id="2147483690" r:id="rId7"/>
    <p:sldMasterId id="2147483694" r:id="rId8"/>
    <p:sldMasterId id="2147483692" r:id="rId9"/>
    <p:sldMasterId id="2147483696" r:id="rId10"/>
  </p:sldMasterIdLst>
  <p:notesMasterIdLst>
    <p:notesMasterId r:id="rId81"/>
  </p:notesMasterIdLst>
  <p:sldIdLst>
    <p:sldId id="256" r:id="rId11"/>
    <p:sldId id="350" r:id="rId12"/>
    <p:sldId id="268" r:id="rId13"/>
    <p:sldId id="304" r:id="rId14"/>
    <p:sldId id="347" r:id="rId15"/>
    <p:sldId id="262" r:id="rId16"/>
    <p:sldId id="302" r:id="rId17"/>
    <p:sldId id="303" r:id="rId18"/>
    <p:sldId id="333" r:id="rId19"/>
    <p:sldId id="257" r:id="rId20"/>
    <p:sldId id="305" r:id="rId21"/>
    <p:sldId id="263" r:id="rId22"/>
    <p:sldId id="267" r:id="rId23"/>
    <p:sldId id="270" r:id="rId24"/>
    <p:sldId id="271" r:id="rId25"/>
    <p:sldId id="306" r:id="rId26"/>
    <p:sldId id="307" r:id="rId27"/>
    <p:sldId id="308" r:id="rId28"/>
    <p:sldId id="309" r:id="rId29"/>
    <p:sldId id="310" r:id="rId30"/>
    <p:sldId id="311" r:id="rId31"/>
    <p:sldId id="312" r:id="rId32"/>
    <p:sldId id="259" r:id="rId33"/>
    <p:sldId id="278" r:id="rId34"/>
    <p:sldId id="314" r:id="rId35"/>
    <p:sldId id="315" r:id="rId36"/>
    <p:sldId id="316" r:id="rId37"/>
    <p:sldId id="317" r:id="rId38"/>
    <p:sldId id="318" r:id="rId39"/>
    <p:sldId id="324" r:id="rId40"/>
    <p:sldId id="325" r:id="rId41"/>
    <p:sldId id="326" r:id="rId42"/>
    <p:sldId id="327" r:id="rId43"/>
    <p:sldId id="328" r:id="rId44"/>
    <p:sldId id="329" r:id="rId45"/>
    <p:sldId id="330" r:id="rId46"/>
    <p:sldId id="331" r:id="rId47"/>
    <p:sldId id="335" r:id="rId48"/>
    <p:sldId id="260" r:id="rId49"/>
    <p:sldId id="282" r:id="rId50"/>
    <p:sldId id="283" r:id="rId51"/>
    <p:sldId id="351" r:id="rId52"/>
    <p:sldId id="352" r:id="rId53"/>
    <p:sldId id="286" r:id="rId54"/>
    <p:sldId id="265" r:id="rId55"/>
    <p:sldId id="288" r:id="rId56"/>
    <p:sldId id="289" r:id="rId57"/>
    <p:sldId id="290" r:id="rId58"/>
    <p:sldId id="292" r:id="rId59"/>
    <p:sldId id="293" r:id="rId60"/>
    <p:sldId id="294" r:id="rId61"/>
    <p:sldId id="287" r:id="rId62"/>
    <p:sldId id="291" r:id="rId63"/>
    <p:sldId id="336" r:id="rId64"/>
    <p:sldId id="337" r:id="rId65"/>
    <p:sldId id="338" r:id="rId66"/>
    <p:sldId id="339" r:id="rId67"/>
    <p:sldId id="341" r:id="rId68"/>
    <p:sldId id="348" r:id="rId69"/>
    <p:sldId id="296" r:id="rId70"/>
    <p:sldId id="340" r:id="rId71"/>
    <p:sldId id="349" r:id="rId72"/>
    <p:sldId id="297" r:id="rId73"/>
    <p:sldId id="300" r:id="rId74"/>
    <p:sldId id="343" r:id="rId75"/>
    <p:sldId id="344" r:id="rId76"/>
    <p:sldId id="298" r:id="rId77"/>
    <p:sldId id="299" r:id="rId78"/>
    <p:sldId id="346" r:id="rId79"/>
    <p:sldId id="301" r:id="rId8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B17B369-9EFB-544F-9935-2D4C8550D6E2}">
          <p14:sldIdLst>
            <p14:sldId id="256"/>
            <p14:sldId id="350"/>
            <p14:sldId id="268"/>
            <p14:sldId id="304"/>
            <p14:sldId id="347"/>
            <p14:sldId id="262"/>
            <p14:sldId id="302"/>
            <p14:sldId id="303"/>
          </p14:sldIdLst>
        </p14:section>
        <p14:section name="fastMI" id="{00B13DFE-57C7-6E4F-AF0C-46485244DF01}">
          <p14:sldIdLst>
            <p14:sldId id="333"/>
            <p14:sldId id="257"/>
            <p14:sldId id="305"/>
            <p14:sldId id="263"/>
            <p14:sldId id="267"/>
            <p14:sldId id="270"/>
            <p14:sldId id="271"/>
            <p14:sldId id="306"/>
            <p14:sldId id="307"/>
            <p14:sldId id="308"/>
            <p14:sldId id="309"/>
            <p14:sldId id="310"/>
            <p14:sldId id="311"/>
            <p14:sldId id="312"/>
            <p14:sldId id="259"/>
            <p14:sldId id="278"/>
            <p14:sldId id="314"/>
            <p14:sldId id="315"/>
            <p14:sldId id="316"/>
            <p14:sldId id="317"/>
            <p14:sldId id="318"/>
            <p14:sldId id="324"/>
            <p14:sldId id="325"/>
            <p14:sldId id="326"/>
            <p14:sldId id="327"/>
            <p14:sldId id="328"/>
            <p14:sldId id="329"/>
            <p14:sldId id="330"/>
            <p14:sldId id="331"/>
          </p14:sldIdLst>
        </p14:section>
        <p14:section name="Generative causality" id="{F4BBF237-3241-2845-B88C-765745F3F065}">
          <p14:sldIdLst>
            <p14:sldId id="335"/>
            <p14:sldId id="260"/>
            <p14:sldId id="282"/>
            <p14:sldId id="283"/>
            <p14:sldId id="351"/>
            <p14:sldId id="352"/>
            <p14:sldId id="286"/>
            <p14:sldId id="265"/>
            <p14:sldId id="288"/>
            <p14:sldId id="289"/>
            <p14:sldId id="290"/>
            <p14:sldId id="292"/>
            <p14:sldId id="293"/>
            <p14:sldId id="294"/>
            <p14:sldId id="287"/>
            <p14:sldId id="291"/>
            <p14:sldId id="336"/>
            <p14:sldId id="337"/>
            <p14:sldId id="338"/>
            <p14:sldId id="339"/>
            <p14:sldId id="341"/>
            <p14:sldId id="348"/>
            <p14:sldId id="296"/>
            <p14:sldId id="340"/>
            <p14:sldId id="349"/>
            <p14:sldId id="297"/>
            <p14:sldId id="300"/>
            <p14:sldId id="343"/>
            <p14:sldId id="344"/>
            <p14:sldId id="298"/>
            <p14:sldId id="299"/>
            <p14:sldId id="346"/>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p:restoredTop sz="84773"/>
  </p:normalViewPr>
  <p:slideViewPr>
    <p:cSldViewPr snapToGrid="0" snapToObjects="1">
      <p:cViewPr varScale="1">
        <p:scale>
          <a:sx n="182" d="100"/>
          <a:sy n="182"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1" Type="http://schemas.openxmlformats.org/officeDocument/2006/relationships/image" Target="../media/image17.png"/></Relationships>
</file>

<file path=ppt/diagrams/_rels/data6.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r="-2963" b="-80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r="-2963" b="-80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0"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DF89B66-0678-3F4B-9708-E13D47EE3178}" type="presOf" srcId="{C4D92F4F-0D5F-B84B-823F-35A6EE3F9B10}" destId="{27ACC3CE-F5FC-D340-8E29-E24BB82C55FE}"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b="-25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0"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DF89B66-0678-3F4B-9708-E13D47EE3178}" type="presOf" srcId="{C4D92F4F-0D5F-B84B-823F-35A6EE3F9B10}" destId="{27ACC3CE-F5FC-D340-8E29-E24BB82C55FE}"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96" y="1067066"/>
          <a:ext cx="1692436" cy="294330"/>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2817" y="1075687"/>
        <a:ext cx="1675194" cy="277088"/>
      </dsp:txXfrm>
    </dsp:sp>
    <dsp:sp modelId="{A56BDD85-A807-4E40-BCC9-BDDF1466AE0C}">
      <dsp:nvSpPr>
        <dsp:cNvPr id="0" name=""/>
        <dsp:cNvSpPr/>
      </dsp:nvSpPr>
      <dsp:spPr>
        <a:xfrm rot="19676643">
          <a:off x="1645516" y="1009973"/>
          <a:ext cx="670506" cy="52646"/>
        </a:xfrm>
        <a:custGeom>
          <a:avLst/>
          <a:gdLst/>
          <a:ahLst/>
          <a:cxnLst/>
          <a:rect l="0" t="0" r="0" b="0"/>
          <a:pathLst>
            <a:path>
              <a:moveTo>
                <a:pt x="0" y="26323"/>
              </a:moveTo>
              <a:lnTo>
                <a:pt x="67050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6" y="1019534"/>
        <a:ext cx="33525" cy="33525"/>
      </dsp:txXfrm>
    </dsp:sp>
    <dsp:sp modelId="{A6033FAC-DE29-6145-A80B-AD23BFC07AF6}">
      <dsp:nvSpPr>
        <dsp:cNvPr id="0" name=""/>
        <dsp:cNvSpPr/>
      </dsp:nvSpPr>
      <dsp:spPr>
        <a:xfrm>
          <a:off x="2264906" y="629538"/>
          <a:ext cx="2497226" cy="457645"/>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p>
      </dsp:txBody>
      <dsp:txXfrm>
        <a:off x="2278310" y="642942"/>
        <a:ext cx="2470418" cy="430837"/>
      </dsp:txXfrm>
    </dsp:sp>
    <dsp:sp modelId="{E83F8C72-B07F-D14F-AFF6-5FE3946899D3}">
      <dsp:nvSpPr>
        <dsp:cNvPr id="0" name=""/>
        <dsp:cNvSpPr/>
      </dsp:nvSpPr>
      <dsp:spPr>
        <a:xfrm rot="20556527">
          <a:off x="4748522" y="743043"/>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754479"/>
        <a:ext cx="29774" cy="29774"/>
      </dsp:txXfrm>
    </dsp:sp>
    <dsp:sp modelId="{5100CF14-EFB1-FB4E-9D8B-67830BF46FEA}">
      <dsp:nvSpPr>
        <dsp:cNvPr id="0" name=""/>
        <dsp:cNvSpPr/>
      </dsp:nvSpPr>
      <dsp:spPr>
        <a:xfrm>
          <a:off x="5330408" y="555656"/>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Bandwidth tuning</a:t>
          </a:r>
        </a:p>
      </dsp:txBody>
      <dsp:txXfrm>
        <a:off x="5337714" y="562962"/>
        <a:ext cx="1794533" cy="234818"/>
      </dsp:txXfrm>
    </dsp:sp>
    <dsp:sp modelId="{343E997A-F649-0B4A-B3E3-A013A79E8688}">
      <dsp:nvSpPr>
        <dsp:cNvPr id="0" name=""/>
        <dsp:cNvSpPr/>
      </dsp:nvSpPr>
      <dsp:spPr>
        <a:xfrm rot="1043473">
          <a:off x="4748522" y="921034"/>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932469"/>
        <a:ext cx="29774" cy="29774"/>
      </dsp:txXfrm>
    </dsp:sp>
    <dsp:sp modelId="{542151FB-98C3-B84F-AAE8-8F1286331EE6}">
      <dsp:nvSpPr>
        <dsp:cNvPr id="0" name=""/>
        <dsp:cNvSpPr/>
      </dsp:nvSpPr>
      <dsp:spPr>
        <a:xfrm>
          <a:off x="5330408" y="911637"/>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Time-consuming</a:t>
          </a:r>
        </a:p>
      </dsp:txBody>
      <dsp:txXfrm>
        <a:off x="5337714" y="918943"/>
        <a:ext cx="1794533" cy="234818"/>
      </dsp:txXfrm>
    </dsp:sp>
    <dsp:sp modelId="{B55BF71F-F770-804E-8ED1-9CF79F12BB96}">
      <dsp:nvSpPr>
        <dsp:cNvPr id="0" name=""/>
        <dsp:cNvSpPr/>
      </dsp:nvSpPr>
      <dsp:spPr>
        <a:xfrm rot="1924329">
          <a:off x="1645456" y="1365955"/>
          <a:ext cx="670625" cy="52646"/>
        </a:xfrm>
        <a:custGeom>
          <a:avLst/>
          <a:gdLst/>
          <a:ahLst/>
          <a:cxnLst/>
          <a:rect l="0" t="0" r="0" b="0"/>
          <a:pathLst>
            <a:path>
              <a:moveTo>
                <a:pt x="0" y="26323"/>
              </a:moveTo>
              <a:lnTo>
                <a:pt x="670625"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3" y="1375512"/>
        <a:ext cx="33531" cy="33531"/>
      </dsp:txXfrm>
    </dsp:sp>
    <dsp:sp modelId="{BFE2A56C-33BD-594E-9527-2754C4AEF7BF}">
      <dsp:nvSpPr>
        <dsp:cNvPr id="0" name=""/>
        <dsp:cNvSpPr/>
      </dsp:nvSpPr>
      <dsp:spPr>
        <a:xfrm>
          <a:off x="2264906" y="1341725"/>
          <a:ext cx="2482139" cy="45719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p>
      </dsp:txBody>
      <dsp:txXfrm>
        <a:off x="2278297" y="1355116"/>
        <a:ext cx="2455357" cy="430416"/>
      </dsp:txXfrm>
    </dsp:sp>
    <dsp:sp modelId="{4A99B6BD-3203-1C4D-B93C-D4C1EC5AC070}">
      <dsp:nvSpPr>
        <dsp:cNvPr id="0" name=""/>
        <dsp:cNvSpPr/>
      </dsp:nvSpPr>
      <dsp:spPr>
        <a:xfrm rot="20588803">
          <a:off x="4733862" y="1455006"/>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465981"/>
        <a:ext cx="30696" cy="30696"/>
      </dsp:txXfrm>
    </dsp:sp>
    <dsp:sp modelId="{CE89F714-573D-FB47-B740-C88D6EFC9398}">
      <dsp:nvSpPr>
        <dsp:cNvPr id="0" name=""/>
        <dsp:cNvSpPr/>
      </dsp:nvSpPr>
      <dsp:spPr>
        <a:xfrm>
          <a:off x="5334604" y="1267619"/>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a:t>
          </a:r>
        </a:p>
      </dsp:txBody>
      <dsp:txXfrm>
        <a:off x="5341910" y="1274925"/>
        <a:ext cx="1794533" cy="234818"/>
      </dsp:txXfrm>
    </dsp:sp>
    <dsp:sp modelId="{E41E19F1-7217-0B4A-8BB9-D3355EFE504A}">
      <dsp:nvSpPr>
        <dsp:cNvPr id="0" name=""/>
        <dsp:cNvSpPr/>
      </dsp:nvSpPr>
      <dsp:spPr>
        <a:xfrm rot="1011197">
          <a:off x="4733862" y="1632997"/>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643972"/>
        <a:ext cx="30696" cy="30696"/>
      </dsp:txXfrm>
    </dsp:sp>
    <dsp:sp modelId="{F33B58E2-ACDC-8C40-8B97-5EEEE428449A}">
      <dsp:nvSpPr>
        <dsp:cNvPr id="0" name=""/>
        <dsp:cNvSpPr/>
      </dsp:nvSpPr>
      <dsp:spPr>
        <a:xfrm>
          <a:off x="5334604" y="1623600"/>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Weak theoretical guarantees</a:t>
          </a:r>
        </a:p>
      </dsp:txBody>
      <dsp:txXfrm>
        <a:off x="5341910" y="1630906"/>
        <a:ext cx="1794533" cy="234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96" y="1067066"/>
          <a:ext cx="1692436" cy="294330"/>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2817" y="1075687"/>
        <a:ext cx="1675194" cy="277088"/>
      </dsp:txXfrm>
    </dsp:sp>
    <dsp:sp modelId="{A56BDD85-A807-4E40-BCC9-BDDF1466AE0C}">
      <dsp:nvSpPr>
        <dsp:cNvPr id="0" name=""/>
        <dsp:cNvSpPr/>
      </dsp:nvSpPr>
      <dsp:spPr>
        <a:xfrm rot="19676643">
          <a:off x="1645516" y="1009973"/>
          <a:ext cx="670506" cy="52646"/>
        </a:xfrm>
        <a:custGeom>
          <a:avLst/>
          <a:gdLst/>
          <a:ahLst/>
          <a:cxnLst/>
          <a:rect l="0" t="0" r="0" b="0"/>
          <a:pathLst>
            <a:path>
              <a:moveTo>
                <a:pt x="0" y="26323"/>
              </a:moveTo>
              <a:lnTo>
                <a:pt x="67050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6" y="1019534"/>
        <a:ext cx="33525" cy="33525"/>
      </dsp:txXfrm>
    </dsp:sp>
    <dsp:sp modelId="{A6033FAC-DE29-6145-A80B-AD23BFC07AF6}">
      <dsp:nvSpPr>
        <dsp:cNvPr id="0" name=""/>
        <dsp:cNvSpPr/>
      </dsp:nvSpPr>
      <dsp:spPr>
        <a:xfrm>
          <a:off x="2264906" y="629538"/>
          <a:ext cx="2497226" cy="457645"/>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p>
      </dsp:txBody>
      <dsp:txXfrm>
        <a:off x="2278310" y="642942"/>
        <a:ext cx="2470418" cy="430837"/>
      </dsp:txXfrm>
    </dsp:sp>
    <dsp:sp modelId="{E83F8C72-B07F-D14F-AFF6-5FE3946899D3}">
      <dsp:nvSpPr>
        <dsp:cNvPr id="0" name=""/>
        <dsp:cNvSpPr/>
      </dsp:nvSpPr>
      <dsp:spPr>
        <a:xfrm rot="20556527">
          <a:off x="4748522" y="743043"/>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754479"/>
        <a:ext cx="29774" cy="29774"/>
      </dsp:txXfrm>
    </dsp:sp>
    <dsp:sp modelId="{5100CF14-EFB1-FB4E-9D8B-67830BF46FEA}">
      <dsp:nvSpPr>
        <dsp:cNvPr id="0" name=""/>
        <dsp:cNvSpPr/>
      </dsp:nvSpPr>
      <dsp:spPr>
        <a:xfrm>
          <a:off x="5330408" y="555656"/>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Bandwidth tuning</a:t>
          </a:r>
        </a:p>
      </dsp:txBody>
      <dsp:txXfrm>
        <a:off x="5337714" y="562962"/>
        <a:ext cx="1794533" cy="234818"/>
      </dsp:txXfrm>
    </dsp:sp>
    <dsp:sp modelId="{343E997A-F649-0B4A-B3E3-A013A79E8688}">
      <dsp:nvSpPr>
        <dsp:cNvPr id="0" name=""/>
        <dsp:cNvSpPr/>
      </dsp:nvSpPr>
      <dsp:spPr>
        <a:xfrm rot="1043473">
          <a:off x="4748522" y="921034"/>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932469"/>
        <a:ext cx="29774" cy="29774"/>
      </dsp:txXfrm>
    </dsp:sp>
    <dsp:sp modelId="{542151FB-98C3-B84F-AAE8-8F1286331EE6}">
      <dsp:nvSpPr>
        <dsp:cNvPr id="0" name=""/>
        <dsp:cNvSpPr/>
      </dsp:nvSpPr>
      <dsp:spPr>
        <a:xfrm>
          <a:off x="5330408" y="911637"/>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Time-consuming</a:t>
          </a:r>
        </a:p>
      </dsp:txBody>
      <dsp:txXfrm>
        <a:off x="5337714" y="918943"/>
        <a:ext cx="1794533" cy="234818"/>
      </dsp:txXfrm>
    </dsp:sp>
    <dsp:sp modelId="{B55BF71F-F770-804E-8ED1-9CF79F12BB96}">
      <dsp:nvSpPr>
        <dsp:cNvPr id="0" name=""/>
        <dsp:cNvSpPr/>
      </dsp:nvSpPr>
      <dsp:spPr>
        <a:xfrm rot="1924329">
          <a:off x="1645456" y="1365955"/>
          <a:ext cx="670625" cy="52646"/>
        </a:xfrm>
        <a:custGeom>
          <a:avLst/>
          <a:gdLst/>
          <a:ahLst/>
          <a:cxnLst/>
          <a:rect l="0" t="0" r="0" b="0"/>
          <a:pathLst>
            <a:path>
              <a:moveTo>
                <a:pt x="0" y="26323"/>
              </a:moveTo>
              <a:lnTo>
                <a:pt x="670625"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3" y="1375512"/>
        <a:ext cx="33531" cy="33531"/>
      </dsp:txXfrm>
    </dsp:sp>
    <dsp:sp modelId="{BFE2A56C-33BD-594E-9527-2754C4AEF7BF}">
      <dsp:nvSpPr>
        <dsp:cNvPr id="0" name=""/>
        <dsp:cNvSpPr/>
      </dsp:nvSpPr>
      <dsp:spPr>
        <a:xfrm>
          <a:off x="2264906" y="1341725"/>
          <a:ext cx="2482139" cy="45719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p>
      </dsp:txBody>
      <dsp:txXfrm>
        <a:off x="2278297" y="1355116"/>
        <a:ext cx="2455357" cy="430416"/>
      </dsp:txXfrm>
    </dsp:sp>
    <dsp:sp modelId="{4A99B6BD-3203-1C4D-B93C-D4C1EC5AC070}">
      <dsp:nvSpPr>
        <dsp:cNvPr id="0" name=""/>
        <dsp:cNvSpPr/>
      </dsp:nvSpPr>
      <dsp:spPr>
        <a:xfrm rot="20588803">
          <a:off x="4733862" y="1455006"/>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465981"/>
        <a:ext cx="30696" cy="30696"/>
      </dsp:txXfrm>
    </dsp:sp>
    <dsp:sp modelId="{CE89F714-573D-FB47-B740-C88D6EFC9398}">
      <dsp:nvSpPr>
        <dsp:cNvPr id="0" name=""/>
        <dsp:cNvSpPr/>
      </dsp:nvSpPr>
      <dsp:spPr>
        <a:xfrm>
          <a:off x="5334604" y="1267619"/>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a:t>
          </a:r>
        </a:p>
      </dsp:txBody>
      <dsp:txXfrm>
        <a:off x="5341910" y="1274925"/>
        <a:ext cx="1794533" cy="234818"/>
      </dsp:txXfrm>
    </dsp:sp>
    <dsp:sp modelId="{E41E19F1-7217-0B4A-8BB9-D3355EFE504A}">
      <dsp:nvSpPr>
        <dsp:cNvPr id="0" name=""/>
        <dsp:cNvSpPr/>
      </dsp:nvSpPr>
      <dsp:spPr>
        <a:xfrm rot="1011197">
          <a:off x="4733862" y="1632997"/>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643972"/>
        <a:ext cx="30696" cy="30696"/>
      </dsp:txXfrm>
    </dsp:sp>
    <dsp:sp modelId="{F33B58E2-ACDC-8C40-8B97-5EEEE428449A}">
      <dsp:nvSpPr>
        <dsp:cNvPr id="0" name=""/>
        <dsp:cNvSpPr/>
      </dsp:nvSpPr>
      <dsp:spPr>
        <a:xfrm>
          <a:off x="5334604" y="1623600"/>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Weak theoretical guarantees</a:t>
          </a:r>
        </a:p>
      </dsp:txBody>
      <dsp:txXfrm>
        <a:off x="5341910" y="1630906"/>
        <a:ext cx="1794533" cy="234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76" y="930838"/>
          <a:ext cx="1588259" cy="485731"/>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8403" y="945065"/>
        <a:ext cx="1559805" cy="457277"/>
      </dsp:txXfrm>
    </dsp:sp>
    <dsp:sp modelId="{1F4469E6-9A41-8841-94FD-7D7309345246}">
      <dsp:nvSpPr>
        <dsp:cNvPr id="0" name=""/>
        <dsp:cNvSpPr/>
      </dsp:nvSpPr>
      <dsp:spPr>
        <a:xfrm rot="18721713">
          <a:off x="1460805" y="859113"/>
          <a:ext cx="796556" cy="37492"/>
        </a:xfrm>
        <a:custGeom>
          <a:avLst/>
          <a:gdLst/>
          <a:ahLst/>
          <a:cxnLst/>
          <a:rect l="0" t="0" r="0" b="0"/>
          <a:pathLst>
            <a:path>
              <a:moveTo>
                <a:pt x="0" y="18746"/>
              </a:moveTo>
              <a:lnTo>
                <a:pt x="79655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70" y="857945"/>
        <a:ext cx="39827" cy="39827"/>
      </dsp:txXfrm>
    </dsp:sp>
    <dsp:sp modelId="{22C95C1D-5720-454B-B53B-A795BFE27614}">
      <dsp:nvSpPr>
        <dsp:cNvPr id="0" name=""/>
        <dsp:cNvSpPr/>
      </dsp:nvSpPr>
      <dsp:spPr>
        <a:xfrm>
          <a:off x="2125731" y="336511"/>
          <a:ext cx="2198496" cy="491004"/>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endParaRPr lang="en-US" sz="1200" kern="1200" dirty="0">
            <a:solidFill>
              <a:schemeClr val="tx1"/>
            </a:solidFill>
          </a:endParaRPr>
        </a:p>
      </dsp:txBody>
      <dsp:txXfrm>
        <a:off x="2140112" y="350892"/>
        <a:ext cx="2169734" cy="462242"/>
      </dsp:txXfrm>
    </dsp:sp>
    <dsp:sp modelId="{03A6201F-7A61-174E-B58D-A63B82DB6BE3}">
      <dsp:nvSpPr>
        <dsp:cNvPr id="0" name=""/>
        <dsp:cNvSpPr/>
      </dsp:nvSpPr>
      <dsp:spPr>
        <a:xfrm rot="21591384">
          <a:off x="1592435" y="1154290"/>
          <a:ext cx="533296" cy="37492"/>
        </a:xfrm>
        <a:custGeom>
          <a:avLst/>
          <a:gdLst/>
          <a:ahLst/>
          <a:cxnLst/>
          <a:rect l="0" t="0" r="0" b="0"/>
          <a:pathLst>
            <a:path>
              <a:moveTo>
                <a:pt x="0" y="18746"/>
              </a:moveTo>
              <a:lnTo>
                <a:pt x="53329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5751" y="1159704"/>
        <a:ext cx="26664" cy="26664"/>
      </dsp:txXfrm>
    </dsp:sp>
    <dsp:sp modelId="{75E6D7E1-C536-0B4D-AB64-8811E20100A0}">
      <dsp:nvSpPr>
        <dsp:cNvPr id="0" name=""/>
        <dsp:cNvSpPr/>
      </dsp:nvSpPr>
      <dsp:spPr>
        <a:xfrm>
          <a:off x="2125731" y="927509"/>
          <a:ext cx="2198496" cy="48971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endParaRPr lang="en-US" sz="1200" kern="1200" dirty="0">
            <a:solidFill>
              <a:schemeClr val="tx1"/>
            </a:solidFill>
          </a:endParaRPr>
        </a:p>
      </dsp:txBody>
      <dsp:txXfrm>
        <a:off x="2140074" y="941852"/>
        <a:ext cx="2169810" cy="461032"/>
      </dsp:txXfrm>
    </dsp:sp>
    <dsp:sp modelId="{7F9FD62F-9C32-6B4A-91C8-A6AEC681FA22}">
      <dsp:nvSpPr>
        <dsp:cNvPr id="0" name=""/>
        <dsp:cNvSpPr/>
      </dsp:nvSpPr>
      <dsp:spPr>
        <a:xfrm rot="2874420">
          <a:off x="1461301" y="1450135"/>
          <a:ext cx="795564" cy="37492"/>
        </a:xfrm>
        <a:custGeom>
          <a:avLst/>
          <a:gdLst/>
          <a:ahLst/>
          <a:cxnLst/>
          <a:rect l="0" t="0" r="0" b="0"/>
          <a:pathLst>
            <a:path>
              <a:moveTo>
                <a:pt x="0" y="18746"/>
              </a:moveTo>
              <a:lnTo>
                <a:pt x="79556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94" y="1448993"/>
        <a:ext cx="39778" cy="39778"/>
      </dsp:txXfrm>
    </dsp:sp>
    <dsp:sp modelId="{DB98B003-D2FB-2343-8336-FF96E647F12A}">
      <dsp:nvSpPr>
        <dsp:cNvPr id="0" name=""/>
        <dsp:cNvSpPr/>
      </dsp:nvSpPr>
      <dsp:spPr>
        <a:xfrm>
          <a:off x="2125731" y="1517220"/>
          <a:ext cx="2197669" cy="49367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err="1">
              <a:solidFill>
                <a:schemeClr val="tx1"/>
              </a:solidFill>
              <a:latin typeface="Courier New" panose="02070309020205020404" pitchFamily="49" charset="0"/>
              <a:cs typeface="Courier New" panose="02070309020205020404" pitchFamily="49" charset="0"/>
            </a:rPr>
            <a:t>fastMI</a:t>
          </a:r>
          <a:r>
            <a:rPr lang="en-US" sz="1200" kern="1200" dirty="0">
              <a:solidFill>
                <a:schemeClr val="tx1"/>
              </a:solidFill>
            </a:rPr>
            <a:t> </a:t>
          </a:r>
        </a:p>
        <a:p>
          <a:pPr marL="0" lvl="0" indent="0" algn="ctr" defTabSz="533400">
            <a:lnSpc>
              <a:spcPct val="90000"/>
            </a:lnSpc>
            <a:spcBef>
              <a:spcPct val="0"/>
            </a:spcBef>
            <a:spcAft>
              <a:spcPct val="35000"/>
            </a:spcAft>
            <a:buNone/>
          </a:pPr>
          <a:r>
            <a:rPr lang="en-US" sz="1200" kern="1200" dirty="0">
              <a:solidFill>
                <a:schemeClr val="tx1"/>
              </a:solidFill>
            </a:rPr>
            <a:t>(Purkayastha and Song (2023a))</a:t>
          </a:r>
        </a:p>
      </dsp:txBody>
      <dsp:txXfrm>
        <a:off x="2140190" y="1531679"/>
        <a:ext cx="2168751" cy="464760"/>
      </dsp:txXfrm>
    </dsp:sp>
    <dsp:sp modelId="{F9D807B4-D2FC-2E46-9462-66872545519D}">
      <dsp:nvSpPr>
        <dsp:cNvPr id="0" name=""/>
        <dsp:cNvSpPr/>
      </dsp:nvSpPr>
      <dsp:spPr>
        <a:xfrm rot="17609271">
          <a:off x="3926082" y="1139441"/>
          <a:ext cx="1321213" cy="37492"/>
        </a:xfrm>
        <a:custGeom>
          <a:avLst/>
          <a:gdLst/>
          <a:ahLst/>
          <a:cxnLst/>
          <a:rect l="0" t="0" r="0" b="0"/>
          <a:pathLst>
            <a:path>
              <a:moveTo>
                <a:pt x="0" y="18746"/>
              </a:moveTo>
              <a:lnTo>
                <a:pt x="1321213"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3658" y="1125157"/>
        <a:ext cx="66060" cy="66060"/>
      </dsp:txXfrm>
    </dsp:sp>
    <dsp:sp modelId="{BE528ECB-E360-AD4D-B2F5-43C0F4F02220}">
      <dsp:nvSpPr>
        <dsp:cNvPr id="0" name=""/>
        <dsp:cNvSpPr/>
      </dsp:nvSpPr>
      <dsp:spPr>
        <a:xfrm>
          <a:off x="4849977" y="362106"/>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Fast Fourier transform-based estimation: </a:t>
          </a:r>
          <a:r>
            <a:rPr lang="en-US" sz="1200" b="1" kern="1200" dirty="0"/>
            <a:t>no tuning required</a:t>
          </a:r>
          <a:r>
            <a:rPr lang="en-US" sz="1200" kern="1200" dirty="0"/>
            <a:t>! </a:t>
          </a:r>
        </a:p>
      </dsp:txBody>
      <dsp:txXfrm>
        <a:off x="4861119" y="373248"/>
        <a:ext cx="2260592" cy="358135"/>
      </dsp:txXfrm>
    </dsp:sp>
    <dsp:sp modelId="{25986BCA-5E61-8948-845A-6C6A087562C0}">
      <dsp:nvSpPr>
        <dsp:cNvPr id="0" name=""/>
        <dsp:cNvSpPr/>
      </dsp:nvSpPr>
      <dsp:spPr>
        <a:xfrm rot="18371148">
          <a:off x="4137831" y="1379647"/>
          <a:ext cx="906114" cy="37492"/>
        </a:xfrm>
        <a:custGeom>
          <a:avLst/>
          <a:gdLst/>
          <a:ahLst/>
          <a:cxnLst/>
          <a:rect l="0" t="0" r="0" b="0"/>
          <a:pathLst>
            <a:path>
              <a:moveTo>
                <a:pt x="0" y="18746"/>
              </a:moveTo>
              <a:lnTo>
                <a:pt x="90611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68236" y="1375741"/>
        <a:ext cx="45305" cy="45305"/>
      </dsp:txXfrm>
    </dsp:sp>
    <dsp:sp modelId="{F6C28390-EAD9-124C-8380-9DFD71C4A884}">
      <dsp:nvSpPr>
        <dsp:cNvPr id="0" name=""/>
        <dsp:cNvSpPr/>
      </dsp:nvSpPr>
      <dsp:spPr>
        <a:xfrm>
          <a:off x="4858376" y="842518"/>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Consistent estimator!</a:t>
          </a:r>
        </a:p>
      </dsp:txBody>
      <dsp:txXfrm>
        <a:off x="4869518" y="853660"/>
        <a:ext cx="2260592" cy="358135"/>
      </dsp:txXfrm>
    </dsp:sp>
    <dsp:sp modelId="{27ACC3CE-F5FC-D340-8E29-E24BB82C55FE}">
      <dsp:nvSpPr>
        <dsp:cNvPr id="0" name=""/>
        <dsp:cNvSpPr/>
      </dsp:nvSpPr>
      <dsp:spPr>
        <a:xfrm rot="20071303">
          <a:off x="4295037" y="1619853"/>
          <a:ext cx="583302" cy="37492"/>
        </a:xfrm>
        <a:custGeom>
          <a:avLst/>
          <a:gdLst/>
          <a:ahLst/>
          <a:cxnLst/>
          <a:rect l="0" t="0" r="0" b="0"/>
          <a:pathLst>
            <a:path>
              <a:moveTo>
                <a:pt x="0" y="18746"/>
              </a:moveTo>
              <a:lnTo>
                <a:pt x="58330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106" y="1624017"/>
        <a:ext cx="29165" cy="29165"/>
      </dsp:txXfrm>
    </dsp:sp>
    <dsp:sp modelId="{F6195C83-4FFB-5948-9823-444E700AEB95}">
      <dsp:nvSpPr>
        <dsp:cNvPr id="0" name=""/>
        <dsp:cNvSpPr/>
      </dsp:nvSpPr>
      <dsp:spPr>
        <a:xfrm>
          <a:off x="4849977" y="1322930"/>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Improved accuracy. </a:t>
          </a:r>
        </a:p>
      </dsp:txBody>
      <dsp:txXfrm>
        <a:off x="4861119" y="1334072"/>
        <a:ext cx="2260592" cy="358135"/>
      </dsp:txXfrm>
    </dsp:sp>
    <dsp:sp modelId="{7CF06EC4-AD82-C244-B498-1D12FD299773}">
      <dsp:nvSpPr>
        <dsp:cNvPr id="0" name=""/>
        <dsp:cNvSpPr/>
      </dsp:nvSpPr>
      <dsp:spPr>
        <a:xfrm rot="1412920">
          <a:off x="4299483" y="1860059"/>
          <a:ext cx="574412" cy="37492"/>
        </a:xfrm>
        <a:custGeom>
          <a:avLst/>
          <a:gdLst/>
          <a:ahLst/>
          <a:cxnLst/>
          <a:rect l="0" t="0" r="0" b="0"/>
          <a:pathLst>
            <a:path>
              <a:moveTo>
                <a:pt x="0" y="18746"/>
              </a:moveTo>
              <a:lnTo>
                <a:pt x="57441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328" y="1864445"/>
        <a:ext cx="28720" cy="28720"/>
      </dsp:txXfrm>
    </dsp:sp>
    <dsp:sp modelId="{9BF11B40-B1E1-D046-BCA3-C82E8773069A}">
      <dsp:nvSpPr>
        <dsp:cNvPr id="0" name=""/>
        <dsp:cNvSpPr/>
      </dsp:nvSpPr>
      <dsp:spPr>
        <a:xfrm>
          <a:off x="4849977" y="1803343"/>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Better statistical power when testing for association.</a:t>
          </a:r>
        </a:p>
      </dsp:txBody>
      <dsp:txXfrm>
        <a:off x="4861119" y="1814485"/>
        <a:ext cx="2260592" cy="358135"/>
      </dsp:txXfrm>
    </dsp:sp>
    <dsp:sp modelId="{5BA597B6-64F9-BC47-ADCC-D23164A8EC45}">
      <dsp:nvSpPr>
        <dsp:cNvPr id="0" name=""/>
        <dsp:cNvSpPr/>
      </dsp:nvSpPr>
      <dsp:spPr>
        <a:xfrm rot="4521116">
          <a:off x="3903095" y="2289597"/>
          <a:ext cx="1125138" cy="37492"/>
        </a:xfrm>
        <a:custGeom>
          <a:avLst/>
          <a:gdLst/>
          <a:ahLst/>
          <a:cxnLst/>
          <a:rect l="0" t="0" r="0" b="0"/>
          <a:pathLst>
            <a:path>
              <a:moveTo>
                <a:pt x="0" y="18746"/>
              </a:moveTo>
              <a:lnTo>
                <a:pt x="1125138"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7536" y="2280215"/>
        <a:ext cx="56256" cy="56256"/>
      </dsp:txXfrm>
    </dsp:sp>
    <dsp:sp modelId="{B65D30BE-429E-0147-BC92-F19C92A8741A}">
      <dsp:nvSpPr>
        <dsp:cNvPr id="0" name=""/>
        <dsp:cNvSpPr/>
      </dsp:nvSpPr>
      <dsp:spPr>
        <a:xfrm>
          <a:off x="4607927" y="2713624"/>
          <a:ext cx="1333238" cy="278006"/>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 package available!</a:t>
          </a:r>
        </a:p>
      </dsp:txBody>
      <dsp:txXfrm>
        <a:off x="4616070" y="2721767"/>
        <a:ext cx="1316952" cy="2617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BDAE4-34D9-F24F-B601-77C9DE32BD31}" type="datetimeFigureOut">
              <a:rPr lang="en-US" smtClean="0"/>
              <a:t>12/15/23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624E4-DEC2-0B4E-9E88-E23B2CEDC915}" type="slidenum">
              <a:rPr lang="en-US" smtClean="0"/>
              <a:t>‹#›</a:t>
            </a:fld>
            <a:endParaRPr lang="en-US"/>
          </a:p>
        </p:txBody>
      </p:sp>
    </p:spTree>
    <p:extLst>
      <p:ext uri="{BB962C8B-B14F-4D97-AF65-F5344CB8AC3E}">
        <p14:creationId xmlns:p14="http://schemas.microsoft.com/office/powerpoint/2010/main" val="363380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1</a:t>
            </a:fld>
            <a:endParaRPr lang="en-US"/>
          </a:p>
        </p:txBody>
      </p:sp>
    </p:spTree>
    <p:extLst>
      <p:ext uri="{BB962C8B-B14F-4D97-AF65-F5344CB8AC3E}">
        <p14:creationId xmlns:p14="http://schemas.microsoft.com/office/powerpoint/2010/main" val="344708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a:t>
            </a:fld>
            <a:endParaRPr lang="en-US"/>
          </a:p>
        </p:txBody>
      </p:sp>
    </p:spTree>
    <p:extLst>
      <p:ext uri="{BB962C8B-B14F-4D97-AF65-F5344CB8AC3E}">
        <p14:creationId xmlns:p14="http://schemas.microsoft.com/office/powerpoint/2010/main" val="63019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3</a:t>
            </a:fld>
            <a:endParaRPr lang="en-US"/>
          </a:p>
        </p:txBody>
      </p:sp>
    </p:spTree>
    <p:extLst>
      <p:ext uri="{BB962C8B-B14F-4D97-AF65-F5344CB8AC3E}">
        <p14:creationId xmlns:p14="http://schemas.microsoft.com/office/powerpoint/2010/main" val="74183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4</a:t>
            </a:fld>
            <a:endParaRPr lang="en-US"/>
          </a:p>
        </p:txBody>
      </p:sp>
    </p:spTree>
    <p:extLst>
      <p:ext uri="{BB962C8B-B14F-4D97-AF65-F5344CB8AC3E}">
        <p14:creationId xmlns:p14="http://schemas.microsoft.com/office/powerpoint/2010/main" val="147645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5</a:t>
            </a:fld>
            <a:endParaRPr lang="en-US"/>
          </a:p>
        </p:txBody>
      </p:sp>
    </p:spTree>
    <p:extLst>
      <p:ext uri="{BB962C8B-B14F-4D97-AF65-F5344CB8AC3E}">
        <p14:creationId xmlns:p14="http://schemas.microsoft.com/office/powerpoint/2010/main" val="414926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Latent: </a:t>
            </a:r>
            <a:r>
              <a:rPr lang="en-US" sz="1200" dirty="0"/>
              <a:t>GRN controls transcriptional regulation in living cells. </a:t>
            </a:r>
          </a:p>
          <a:p>
            <a:r>
              <a:rPr lang="en-US" sz="1200" b="1" dirty="0"/>
              <a:t>Observable: </a:t>
            </a:r>
            <a:r>
              <a:rPr lang="en-US" sz="1200" dirty="0"/>
              <a:t>“projection” of GRN that generates gene expression data from qualitative and quantitative empirical measurements</a:t>
            </a:r>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25</a:t>
            </a:fld>
            <a:endParaRPr lang="en-US"/>
          </a:p>
        </p:txBody>
      </p:sp>
    </p:spTree>
    <p:extLst>
      <p:ext uri="{BB962C8B-B14F-4D97-AF65-F5344CB8AC3E}">
        <p14:creationId xmlns:p14="http://schemas.microsoft.com/office/powerpoint/2010/main" val="295441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Latent: </a:t>
            </a:r>
            <a:r>
              <a:rPr lang="en-US" sz="1200" dirty="0"/>
              <a:t>GRN controls transcriptional regulation in living cells. </a:t>
            </a:r>
          </a:p>
          <a:p>
            <a:r>
              <a:rPr lang="en-US" sz="1200" b="1" dirty="0"/>
              <a:t>Observable: </a:t>
            </a:r>
            <a:r>
              <a:rPr lang="en-US" sz="1200" dirty="0"/>
              <a:t>“projection” of GRN that generates gene expression data from qualitative and quantitative empirical measurements</a:t>
            </a:r>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26</a:t>
            </a:fld>
            <a:endParaRPr lang="en-US"/>
          </a:p>
        </p:txBody>
      </p:sp>
    </p:spTree>
    <p:extLst>
      <p:ext uri="{BB962C8B-B14F-4D97-AF65-F5344CB8AC3E}">
        <p14:creationId xmlns:p14="http://schemas.microsoft.com/office/powerpoint/2010/main" val="334870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52</a:t>
            </a:fld>
            <a:endParaRPr lang="en-US"/>
          </a:p>
        </p:txBody>
      </p:sp>
    </p:spTree>
    <p:extLst>
      <p:ext uri="{BB962C8B-B14F-4D97-AF65-F5344CB8AC3E}">
        <p14:creationId xmlns:p14="http://schemas.microsoft.com/office/powerpoint/2010/main" val="209844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07-6B26-754B-8FEA-64BC1411F587}"/>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p>
        </p:txBody>
      </p:sp>
      <p:sp>
        <p:nvSpPr>
          <p:cNvPr id="3" name="Subtitle 2">
            <a:extLst>
              <a:ext uri="{FF2B5EF4-FFF2-40B4-BE49-F238E27FC236}">
                <a16:creationId xmlns:a16="http://schemas.microsoft.com/office/drawing/2014/main" id="{5B69CF1E-5E59-8A42-B17C-39A0BEB7E13D}"/>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205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BB0553-2A0F-A84F-BCFA-FA4BDBC9A1DA}"/>
              </a:ext>
            </a:extLst>
          </p:cNvPr>
          <p:cNvSpPr>
            <a:spLocks noGrp="1"/>
          </p:cNvSpPr>
          <p:nvPr>
            <p:ph type="ctrTitle" hasCustomPrompt="1"/>
          </p:nvPr>
        </p:nvSpPr>
        <p:spPr>
          <a:xfrm>
            <a:off x="628650" y="282575"/>
            <a:ext cx="7886700" cy="708025"/>
          </a:xfrm>
          <a:prstGeom prst="rect">
            <a:avLst/>
          </a:prstGeom>
        </p:spPr>
        <p:txBody>
          <a:bodyPr anchor="ctr"/>
          <a:lstStyle>
            <a:lvl1pPr algn="l">
              <a:defRPr sz="4000" b="1"/>
            </a:lvl1pPr>
          </a:lstStyle>
          <a:p>
            <a:r>
              <a:rPr lang="en-US" dirty="0"/>
              <a:t>Headline</a:t>
            </a:r>
          </a:p>
        </p:txBody>
      </p:sp>
      <p:sp>
        <p:nvSpPr>
          <p:cNvPr id="8" name="Subtitle 2">
            <a:extLst>
              <a:ext uri="{FF2B5EF4-FFF2-40B4-BE49-F238E27FC236}">
                <a16:creationId xmlns:a16="http://schemas.microsoft.com/office/drawing/2014/main" id="{CE4C6256-AD9A-9F43-ADEC-1D1B592F9C6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AA5E550-F538-B842-88AD-975B0D3C9342}"/>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AF020A5B-E001-2E4E-B6C9-375ADB54DD3F}" type="datetime1">
              <a:rPr lang="en-US" smtClean="0"/>
              <a:t>12/15/23</a:t>
            </a:fld>
            <a:endParaRPr lang="en-US" dirty="0"/>
          </a:p>
        </p:txBody>
      </p:sp>
      <p:sp>
        <p:nvSpPr>
          <p:cNvPr id="11" name="Slide Number Placeholder 5">
            <a:extLst>
              <a:ext uri="{FF2B5EF4-FFF2-40B4-BE49-F238E27FC236}">
                <a16:creationId xmlns:a16="http://schemas.microsoft.com/office/drawing/2014/main" id="{FFCE3AA7-7BA2-8A43-9186-3872B5CF874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
        <p:nvSpPr>
          <p:cNvPr id="10" name="Footer Placeholder 4">
            <a:extLst>
              <a:ext uri="{FF2B5EF4-FFF2-40B4-BE49-F238E27FC236}">
                <a16:creationId xmlns:a16="http://schemas.microsoft.com/office/drawing/2014/main" id="{18F4E76D-435F-E14B-85E3-68BDA6D9E285}"/>
              </a:ext>
            </a:extLst>
          </p:cNvPr>
          <p:cNvSpPr>
            <a:spLocks noGrp="1"/>
          </p:cNvSpPr>
          <p:nvPr>
            <p:ph type="ftr" sz="quarter" idx="11"/>
          </p:nvPr>
        </p:nvSpPr>
        <p:spPr>
          <a:xfrm>
            <a:off x="3028950" y="4767263"/>
            <a:ext cx="3086100" cy="274637"/>
          </a:xfrm>
          <a:prstGeom prst="rect">
            <a:avLst/>
          </a:prstGeom>
        </p:spPr>
        <p:txBody>
          <a:bodyPr/>
          <a:lstStyle>
            <a:lvl1pPr algn="ctr">
              <a:defRPr sz="1000">
                <a:solidFill>
                  <a:schemeClr val="bg1"/>
                </a:solidFill>
              </a:defRPr>
            </a:lvl1pPr>
          </a:lstStyle>
          <a:p>
            <a:r>
              <a:rPr lang="en-US" dirty="0"/>
              <a:t>Interview with FDA Office of Biostatistics</a:t>
            </a:r>
          </a:p>
        </p:txBody>
      </p:sp>
    </p:spTree>
    <p:extLst>
      <p:ext uri="{BB962C8B-B14F-4D97-AF65-F5344CB8AC3E}">
        <p14:creationId xmlns:p14="http://schemas.microsoft.com/office/powerpoint/2010/main" val="373867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639D51-2FAD-BD42-9613-B1E3A3C168ED}"/>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p>
        </p:txBody>
      </p:sp>
      <p:sp>
        <p:nvSpPr>
          <p:cNvPr id="8" name="Subtitle 2">
            <a:extLst>
              <a:ext uri="{FF2B5EF4-FFF2-40B4-BE49-F238E27FC236}">
                <a16:creationId xmlns:a16="http://schemas.microsoft.com/office/drawing/2014/main" id="{F6C46E2F-BFDA-E046-9C9D-040515BB5C5E}"/>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3866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C2B65B-8FAA-0249-8954-253BF46047DB}"/>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p>
        </p:txBody>
      </p:sp>
      <p:sp>
        <p:nvSpPr>
          <p:cNvPr id="8" name="Subtitle 2">
            <a:extLst>
              <a:ext uri="{FF2B5EF4-FFF2-40B4-BE49-F238E27FC236}">
                <a16:creationId xmlns:a16="http://schemas.microsoft.com/office/drawing/2014/main" id="{69D81565-A55C-0543-BE19-F328A3B4E113}"/>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0802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A41BCC-7AF5-6F41-9A86-44201D0DEA25}"/>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p>
        </p:txBody>
      </p:sp>
      <p:sp>
        <p:nvSpPr>
          <p:cNvPr id="8" name="Subtitle 2">
            <a:extLst>
              <a:ext uri="{FF2B5EF4-FFF2-40B4-BE49-F238E27FC236}">
                <a16:creationId xmlns:a16="http://schemas.microsoft.com/office/drawing/2014/main" id="{5E8812A0-1707-E146-8514-15986FD1BE42}"/>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47328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9FACCA-EA83-594C-B8EA-E1FBC843A22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p>
        </p:txBody>
      </p:sp>
      <p:sp>
        <p:nvSpPr>
          <p:cNvPr id="8" name="Subtitle 2">
            <a:extLst>
              <a:ext uri="{FF2B5EF4-FFF2-40B4-BE49-F238E27FC236}">
                <a16:creationId xmlns:a16="http://schemas.microsoft.com/office/drawing/2014/main" id="{EF04D760-E77D-9B4C-840D-10E6080025D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7982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7390E9-E96C-0B43-BCE2-ACDC208A6BD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p>
        </p:txBody>
      </p:sp>
      <p:sp>
        <p:nvSpPr>
          <p:cNvPr id="8" name="Subtitle 2">
            <a:extLst>
              <a:ext uri="{FF2B5EF4-FFF2-40B4-BE49-F238E27FC236}">
                <a16:creationId xmlns:a16="http://schemas.microsoft.com/office/drawing/2014/main" id="{614D53D1-228A-4849-A2D9-26ECBD604AC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8271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0742B0C4-10C8-4B48-ADB1-EF0B73376EF2}" type="datetime1">
              <a:rPr lang="en-US" smtClean="0"/>
              <a:t>12/15/23</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411214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F468A4-BD74-E74E-97F9-BAE31BF0BB9A}"/>
              </a:ext>
            </a:extLst>
          </p:cNvPr>
          <p:cNvSpPr>
            <a:spLocks noGrp="1"/>
          </p:cNvSpPr>
          <p:nvPr>
            <p:ph type="ctrTitle" hasCustomPrompt="1"/>
          </p:nvPr>
        </p:nvSpPr>
        <p:spPr>
          <a:xfrm>
            <a:off x="628650" y="282575"/>
            <a:ext cx="7886700" cy="708025"/>
          </a:xfrm>
          <a:prstGeom prst="rect">
            <a:avLst/>
          </a:prstGeom>
        </p:spPr>
        <p:txBody>
          <a:bodyPr anchor="t"/>
          <a:lstStyle>
            <a:lvl1pPr algn="l">
              <a:defRPr sz="4000" b="1"/>
            </a:lvl1pPr>
          </a:lstStyle>
          <a:p>
            <a:r>
              <a:rPr lang="en-US" dirty="0"/>
              <a:t>Headline</a:t>
            </a:r>
          </a:p>
        </p:txBody>
      </p:sp>
      <p:sp>
        <p:nvSpPr>
          <p:cNvPr id="8" name="Subtitle 2">
            <a:extLst>
              <a:ext uri="{FF2B5EF4-FFF2-40B4-BE49-F238E27FC236}">
                <a16:creationId xmlns:a16="http://schemas.microsoft.com/office/drawing/2014/main" id="{0ED46B09-44A9-744C-AF26-69AF275BE86C}"/>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87881FB-C1B8-CF40-B93F-4D8B07FC2B0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CD01EDEA-5047-AE49-853D-3401EE8BADDC}" type="datetime1">
              <a:rPr lang="en-US" smtClean="0"/>
              <a:t>12/15/23</a:t>
            </a:fld>
            <a:endParaRPr lang="en-US" dirty="0"/>
          </a:p>
        </p:txBody>
      </p:sp>
      <p:sp>
        <p:nvSpPr>
          <p:cNvPr id="10" name="Footer Placeholder 4">
            <a:extLst>
              <a:ext uri="{FF2B5EF4-FFF2-40B4-BE49-F238E27FC236}">
                <a16:creationId xmlns:a16="http://schemas.microsoft.com/office/drawing/2014/main" id="{1424106D-A7EB-4C44-B55F-518F0B14D560}"/>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17B24749-F4B0-DD49-9355-73B14A33E99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1064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33DA-93E5-B044-85C1-089D0A5276F6}"/>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40C05EE1-1720-1B4F-968F-0165A0C9D312}"/>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8D6D77B-E7A6-3F45-B0C8-88FD9AD1BCC0}"/>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73CE1308-17AF-BB46-87E7-459954CA6B6B}" type="datetime1">
              <a:rPr lang="en-US" smtClean="0"/>
              <a:t>12/15/23</a:t>
            </a:fld>
            <a:endParaRPr lang="en-US" dirty="0"/>
          </a:p>
        </p:txBody>
      </p:sp>
      <p:sp>
        <p:nvSpPr>
          <p:cNvPr id="10" name="Footer Placeholder 4">
            <a:extLst>
              <a:ext uri="{FF2B5EF4-FFF2-40B4-BE49-F238E27FC236}">
                <a16:creationId xmlns:a16="http://schemas.microsoft.com/office/drawing/2014/main" id="{80FD8F7B-6A85-B343-BE53-3E1E47C74D7B}"/>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FC26DDDB-4B0C-984F-8E73-E9AE69E2D29A}"/>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682972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E7030-F1AF-9742-8555-F52F926CFDE7}"/>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8" name="Rectangle 7">
            <a:extLst>
              <a:ext uri="{FF2B5EF4-FFF2-40B4-BE49-F238E27FC236}">
                <a16:creationId xmlns:a16="http://schemas.microsoft.com/office/drawing/2014/main" id="{30E02169-D096-2443-B36B-3E80296FE981}"/>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A3FE52-0691-B649-B126-B81FDFC60851}"/>
              </a:ext>
            </a:extLst>
          </p:cNvPr>
          <p:cNvPicPr>
            <a:picLocks noChangeAspect="1"/>
          </p:cNvPicPr>
          <p:nvPr userDrawn="1"/>
        </p:nvPicPr>
        <p:blipFill>
          <a:blip r:embed="rId4"/>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1332491708"/>
      </p:ext>
    </p:extLst>
  </p:cSld>
  <p:clrMap bg1="lt1" tx1="dk1" bg2="lt2" tx2="dk2" accent1="accent1" accent2="accent2" accent3="accent3" accent4="accent4" accent5="accent5" accent6="accent6" hlink="hlink" folHlink="folHlink"/>
  <p:sldLayoutIdLst>
    <p:sldLayoutId id="214748367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878F98-F338-1D4F-8CD3-A202EF6366B7}"/>
              </a:ext>
            </a:extLst>
          </p:cNvPr>
          <p:cNvPicPr>
            <a:picLocks noChangeAspect="1"/>
          </p:cNvPicPr>
          <p:nvPr userDrawn="1"/>
        </p:nvPicPr>
        <p:blipFill rotWithShape="1">
          <a:blip r:embed="rId3"/>
          <a:srcRect t="90864"/>
          <a:stretch/>
        </p:blipFill>
        <p:spPr>
          <a:xfrm>
            <a:off x="0" y="4673600"/>
            <a:ext cx="9144000" cy="469900"/>
          </a:xfrm>
          <a:prstGeom prst="rect">
            <a:avLst/>
          </a:prstGeom>
        </p:spPr>
      </p:pic>
    </p:spTree>
    <p:extLst>
      <p:ext uri="{BB962C8B-B14F-4D97-AF65-F5344CB8AC3E}">
        <p14:creationId xmlns:p14="http://schemas.microsoft.com/office/powerpoint/2010/main" val="1976456393"/>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564F44-1788-FD46-88C8-2484912F0CE2}"/>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 y="0"/>
            <a:ext cx="9144002" cy="5148072"/>
          </a:xfrm>
          <a:prstGeom prst="rect">
            <a:avLst/>
          </a:prstGeom>
        </p:spPr>
      </p:pic>
      <p:sp>
        <p:nvSpPr>
          <p:cNvPr id="7" name="Rectangle 6">
            <a:extLst>
              <a:ext uri="{FF2B5EF4-FFF2-40B4-BE49-F238E27FC236}">
                <a16:creationId xmlns:a16="http://schemas.microsoft.com/office/drawing/2014/main" id="{2ED8F15E-80F9-2C4E-8A78-0BBA02D32F13}"/>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a:extLst>
              <a:ext uri="{FF2B5EF4-FFF2-40B4-BE49-F238E27FC236}">
                <a16:creationId xmlns:a16="http://schemas.microsoft.com/office/drawing/2014/main" id="{CA0E9E46-D8FA-564E-8C94-CA303553643B}"/>
              </a:ext>
            </a:extLst>
          </p:cNvPr>
          <p:cNvPicPr>
            <a:picLocks noChangeAspect="1"/>
          </p:cNvPicPr>
          <p:nvPr userDrawn="1"/>
        </p:nvPicPr>
        <p:blipFill>
          <a:blip r:embed="rId5"/>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3484938212"/>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A2E64-B1D8-2F4E-A3D6-ECCFAD415A15}"/>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pic>
        <p:nvPicPr>
          <p:cNvPr id="8" name="Picture 7">
            <a:extLst>
              <a:ext uri="{FF2B5EF4-FFF2-40B4-BE49-F238E27FC236}">
                <a16:creationId xmlns:a16="http://schemas.microsoft.com/office/drawing/2014/main" id="{63BE5DB8-FB30-034E-84C7-336A4F44D5FE}"/>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1584723070"/>
      </p:ext>
    </p:extLst>
  </p:cSld>
  <p:clrMap bg1="lt1" tx1="dk1" bg2="lt2" tx2="dk2" accent1="accent1" accent2="accent2" accent3="accent3" accent4="accent4" accent5="accent5" accent6="accent6" hlink="hlink" folHlink="folHlink"/>
  <p:sldLayoutIdLst>
    <p:sldLayoutId id="214748368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B7BEF-8E69-D24A-A647-D04B95642D2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sp>
        <p:nvSpPr>
          <p:cNvPr id="9" name="Rectangle 8">
            <a:extLst>
              <a:ext uri="{FF2B5EF4-FFF2-40B4-BE49-F238E27FC236}">
                <a16:creationId xmlns:a16="http://schemas.microsoft.com/office/drawing/2014/main" id="{636D67A0-FAD3-2C41-A10B-5C16C8BE3C06}"/>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a:extLst>
              <a:ext uri="{FF2B5EF4-FFF2-40B4-BE49-F238E27FC236}">
                <a16:creationId xmlns:a16="http://schemas.microsoft.com/office/drawing/2014/main" id="{79CCD4EC-D482-F446-9591-DDD455DD602F}"/>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95447192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788EE-9ED0-994D-A482-73968590915A}"/>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75198C00-C707-9140-B305-946360BA4DE3}"/>
              </a:ext>
            </a:extLst>
          </p:cNvPr>
          <p:cNvPicPr>
            <a:picLocks noChangeAspect="1"/>
          </p:cNvPicPr>
          <p:nvPr userDrawn="1"/>
        </p:nvPicPr>
        <p:blipFill>
          <a:blip r:embed="rId4"/>
          <a:stretch>
            <a:fillRect/>
          </a:stretch>
        </p:blipFill>
        <p:spPr>
          <a:xfrm>
            <a:off x="3930650" y="678085"/>
            <a:ext cx="1282700" cy="1367088"/>
          </a:xfrm>
          <a:prstGeom prst="rect">
            <a:avLst/>
          </a:prstGeom>
        </p:spPr>
      </p:pic>
      <p:sp>
        <p:nvSpPr>
          <p:cNvPr id="9" name="Rectangle 8">
            <a:extLst>
              <a:ext uri="{FF2B5EF4-FFF2-40B4-BE49-F238E27FC236}">
                <a16:creationId xmlns:a16="http://schemas.microsoft.com/office/drawing/2014/main" id="{6C169337-FBCA-B94B-B079-6A5988ADE78C}"/>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267729"/>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BCE152-3354-0F41-913C-2DEFA3768CD0}"/>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9" name="Rectangle 8">
            <a:extLst>
              <a:ext uri="{FF2B5EF4-FFF2-40B4-BE49-F238E27FC236}">
                <a16:creationId xmlns:a16="http://schemas.microsoft.com/office/drawing/2014/main" id="{CE014B83-BAED-974B-9FEA-14354957F174}"/>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a:extLst>
              <a:ext uri="{FF2B5EF4-FFF2-40B4-BE49-F238E27FC236}">
                <a16:creationId xmlns:a16="http://schemas.microsoft.com/office/drawing/2014/main" id="{F6620F50-4942-AE44-B98A-BBDFC2377245}"/>
              </a:ext>
            </a:extLst>
          </p:cNvPr>
          <p:cNvPicPr>
            <a:picLocks noChangeAspect="1"/>
          </p:cNvPicPr>
          <p:nvPr userDrawn="1"/>
        </p:nvPicPr>
        <p:blipFill>
          <a:blip r:embed="rId4"/>
          <a:stretch>
            <a:fillRect/>
          </a:stretch>
        </p:blipFill>
        <p:spPr>
          <a:xfrm>
            <a:off x="3930650" y="678085"/>
            <a:ext cx="1282700" cy="1367088"/>
          </a:xfrm>
          <a:prstGeom prst="rect">
            <a:avLst/>
          </a:prstGeom>
        </p:spPr>
      </p:pic>
    </p:spTree>
    <p:extLst>
      <p:ext uri="{BB962C8B-B14F-4D97-AF65-F5344CB8AC3E}">
        <p14:creationId xmlns:p14="http://schemas.microsoft.com/office/powerpoint/2010/main" val="3502385572"/>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B87EC-7FC2-9744-950D-1C35DCAD06C9}"/>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144F55CF-5CBA-5046-A030-22CC8BE77915}"/>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383126178"/>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85371-1174-1641-A48C-F9F166BD1F57}"/>
              </a:ext>
            </a:extLst>
          </p:cNvPr>
          <p:cNvPicPr>
            <a:picLocks noChangeAspect="1"/>
          </p:cNvPicPr>
          <p:nvPr userDrawn="1"/>
        </p:nvPicPr>
        <p:blipFill rotWithShape="1">
          <a:blip r:embed="rId3" cstate="print">
            <a:alphaModFix amt="15000"/>
            <a:extLst>
              <a:ext uri="{28A0092B-C50C-407E-A947-70E740481C1C}">
                <a14:useLocalDpi xmlns:a14="http://schemas.microsoft.com/office/drawing/2010/main"/>
              </a:ext>
            </a:extLst>
          </a:blip>
          <a:srcRect t="8609"/>
          <a:stretch/>
        </p:blipFill>
        <p:spPr>
          <a:xfrm>
            <a:off x="5427" y="0"/>
            <a:ext cx="9138573" cy="5143500"/>
          </a:xfrm>
          <a:prstGeom prst="rect">
            <a:avLst/>
          </a:prstGeom>
        </p:spPr>
      </p:pic>
      <p:pic>
        <p:nvPicPr>
          <p:cNvPr id="8" name="Picture 7">
            <a:extLst>
              <a:ext uri="{FF2B5EF4-FFF2-40B4-BE49-F238E27FC236}">
                <a16:creationId xmlns:a16="http://schemas.microsoft.com/office/drawing/2014/main" id="{DC9C3445-FDE9-E746-8255-47A97190D5E1}"/>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590294144"/>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644CB-9FBD-024B-8E73-FC9C990CEA1C}"/>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8C5314A0-C46B-4E49-8257-403454F1CD83}"/>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192222175"/>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2/j.1538-7305.1948.tb01338.x" TargetMode="External"/><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10.xml"/><Relationship Id="rId6" Type="http://schemas.openxmlformats.org/officeDocument/2006/relationships/image" Target="../media/image25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280.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image" Target="../media/image380.png"/></Relationships>
</file>

<file path=ppt/slides/_rels/slide4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380.png"/></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430.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66.png"/><Relationship Id="rId4" Type="http://schemas.openxmlformats.org/officeDocument/2006/relationships/image" Target="../media/image64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40.png"/></Relationships>
</file>

<file path=ppt/slides/_rels/slide6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640.png"/><Relationship Id="rId9" Type="http://schemas.openxmlformats.org/officeDocument/2006/relationships/image" Target="../media/image690.png"/></Relationships>
</file>

<file path=ppt/slides/_rels/slide6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9.png"/><Relationship Id="rId12" Type="http://schemas.openxmlformats.org/officeDocument/2006/relationships/image" Target="../media/image720.pn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40.png"/><Relationship Id="rId9" Type="http://schemas.openxmlformats.org/officeDocument/2006/relationships/image" Target="../media/image690.pn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10.xml"/><Relationship Id="rId4" Type="http://schemas.openxmlformats.org/officeDocument/2006/relationships/image" Target="../media/image80.emf"/></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81.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mailto:soumikp@umich.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nchor="ctr"/>
          <a:lstStyle/>
          <a:p>
            <a:r>
              <a:rPr lang="en-US" sz="4000" dirty="0"/>
              <a:t>Statistical methods in information theory</a:t>
            </a:r>
            <a:br>
              <a:rPr lang="en-US" dirty="0"/>
            </a:br>
            <a:r>
              <a:rPr lang="en-US" sz="1800" b="0" dirty="0">
                <a:latin typeface="Courier New" panose="02070309020205020404" pitchFamily="49" charset="0"/>
                <a:cs typeface="Courier New" panose="02070309020205020404" pitchFamily="49" charset="0"/>
              </a:rPr>
              <a:t>gene network reconstruction | epigenetic causal discovery</a:t>
            </a:r>
          </a:p>
        </p:txBody>
      </p:sp>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p:txBody>
          <a:bodyPr/>
          <a:lstStyle/>
          <a:p>
            <a:r>
              <a:rPr lang="en-US" dirty="0"/>
              <a:t>Soumik Purkayastha</a:t>
            </a:r>
          </a:p>
          <a:p>
            <a:r>
              <a:rPr lang="en-US" dirty="0"/>
              <a:t>Department of Biostatistics, University of Michigan</a:t>
            </a:r>
          </a:p>
          <a:p>
            <a:r>
              <a:rPr lang="en-US" dirty="0"/>
              <a:t>2023-12-15</a:t>
            </a:r>
          </a:p>
        </p:txBody>
      </p:sp>
    </p:spTree>
    <p:extLst>
      <p:ext uri="{BB962C8B-B14F-4D97-AF65-F5344CB8AC3E}">
        <p14:creationId xmlns:p14="http://schemas.microsoft.com/office/powerpoint/2010/main" val="24170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8862-F17A-E244-9F80-86D1C65726F3}"/>
              </a:ext>
            </a:extLst>
          </p:cNvPr>
          <p:cNvSpPr>
            <a:spLocks noGrp="1"/>
          </p:cNvSpPr>
          <p:nvPr>
            <p:ph type="ctrTitle"/>
          </p:nvPr>
        </p:nvSpPr>
        <p:spPr>
          <a:xfrm>
            <a:off x="0" y="2347838"/>
            <a:ext cx="9144000" cy="1790700"/>
          </a:xfrm>
        </p:spPr>
        <p:txBody>
          <a:bodyPr/>
          <a:lstStyle/>
          <a:p>
            <a:r>
              <a:rPr lang="en-US" dirty="0"/>
              <a:t>Quantifying complex association using mutual information</a:t>
            </a:r>
            <a:br>
              <a:rPr lang="en-US" dirty="0">
                <a:latin typeface="Courier New" panose="02070309020205020404" pitchFamily="49" charset="0"/>
                <a:cs typeface="Courier New" panose="02070309020205020404" pitchFamily="49" charset="0"/>
              </a:rPr>
            </a:br>
            <a:r>
              <a:rPr lang="en-US" sz="2000" b="0" dirty="0">
                <a:latin typeface="Courier New" panose="02070309020205020404" pitchFamily="49" charset="0"/>
                <a:cs typeface="Courier New" panose="02070309020205020404" pitchFamily="49" charset="0"/>
              </a:rPr>
              <a:t>&lt;gene network reconstruction&gt;</a:t>
            </a:r>
          </a:p>
        </p:txBody>
      </p:sp>
      <p:sp>
        <p:nvSpPr>
          <p:cNvPr id="3" name="Subtitle 2">
            <a:extLst>
              <a:ext uri="{FF2B5EF4-FFF2-40B4-BE49-F238E27FC236}">
                <a16:creationId xmlns:a16="http://schemas.microsoft.com/office/drawing/2014/main" id="{A6E8ACA8-E965-454F-ACB8-000849C12ACE}"/>
              </a:ext>
            </a:extLst>
          </p:cNvPr>
          <p:cNvSpPr>
            <a:spLocks noGrp="1"/>
          </p:cNvSpPr>
          <p:nvPr>
            <p:ph type="subTitle" idx="1"/>
          </p:nvPr>
        </p:nvSpPr>
        <p:spPr/>
        <p:txBody>
          <a:bodyPr anchor="b"/>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65642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E5428-26E4-E0AE-0D4A-8FC523041602}"/>
              </a:ext>
            </a:extLst>
          </p:cNvPr>
          <p:cNvSpPr>
            <a:spLocks noGrp="1"/>
          </p:cNvSpPr>
          <p:nvPr>
            <p:ph type="ctrTitle"/>
          </p:nvPr>
        </p:nvSpPr>
        <p:spPr/>
        <p:txBody>
          <a:bodyPr/>
          <a:lstStyle/>
          <a:p>
            <a:r>
              <a:rPr lang="en-US" dirty="0"/>
              <a:t>Overview</a:t>
            </a:r>
          </a:p>
        </p:txBody>
      </p:sp>
      <p:sp>
        <p:nvSpPr>
          <p:cNvPr id="5" name="Subtitle 4">
            <a:extLst>
              <a:ext uri="{FF2B5EF4-FFF2-40B4-BE49-F238E27FC236}">
                <a16:creationId xmlns:a16="http://schemas.microsoft.com/office/drawing/2014/main" id="{2E3EF655-511C-7E69-D590-C9A7E445CB95}"/>
              </a:ext>
            </a:extLst>
          </p:cNvPr>
          <p:cNvSpPr>
            <a:spLocks noGrp="1"/>
          </p:cNvSpPr>
          <p:nvPr>
            <p:ph type="subTitle" idx="1"/>
          </p:nvPr>
        </p:nvSpPr>
        <p:spPr/>
        <p:txBody>
          <a:bodyPr anchor="ctr"/>
          <a:lstStyle/>
          <a:p>
            <a:pPr marL="285750" indent="-285750">
              <a:spcAft>
                <a:spcPts val="1000"/>
              </a:spcAft>
              <a:buFont typeface="Arial" panose="020B0604020202020204" pitchFamily="34" charset="0"/>
              <a:buChar char="•"/>
            </a:pPr>
            <a:r>
              <a:rPr lang="en-US" dirty="0"/>
              <a:t>Gene expression data is an artifact of an underlying gene network. </a:t>
            </a:r>
          </a:p>
          <a:p>
            <a:pPr marL="285750" indent="-285750">
              <a:spcAft>
                <a:spcPts val="1000"/>
              </a:spcAft>
              <a:buFont typeface="Arial" panose="020B0604020202020204" pitchFamily="34" charset="0"/>
              <a:buChar char="•"/>
            </a:pPr>
            <a:r>
              <a:rPr lang="en-US" dirty="0"/>
              <a:t>Using gene expression data, wish to estimate latent gene network.</a:t>
            </a:r>
          </a:p>
          <a:p>
            <a:pPr marL="742950" lvl="1" indent="-285750" algn="l">
              <a:spcBef>
                <a:spcPts val="1000"/>
              </a:spcBef>
              <a:spcAft>
                <a:spcPts val="1000"/>
              </a:spcAft>
              <a:buFont typeface="Arial" panose="020B0604020202020204" pitchFamily="34" charset="0"/>
              <a:buChar char="•"/>
            </a:pPr>
            <a:r>
              <a:rPr lang="en-US" sz="1800" dirty="0"/>
              <a:t>Association in gene expression data informs underlying network.</a:t>
            </a:r>
          </a:p>
          <a:p>
            <a:pPr marL="285750" indent="-285750">
              <a:spcAft>
                <a:spcPts val="1000"/>
              </a:spcAft>
              <a:buFont typeface="Arial" panose="020B0604020202020204" pitchFamily="34" charset="0"/>
              <a:buChar char="•"/>
            </a:pPr>
            <a:r>
              <a:rPr lang="en-US" b="1" dirty="0">
                <a:solidFill>
                  <a:srgbClr val="C00000"/>
                </a:solidFill>
              </a:rPr>
              <a:t>Aim: Using information theory, infer underlying network in a fast and accurate manner. </a:t>
            </a:r>
          </a:p>
          <a:p>
            <a:pPr marL="285750" indent="-285750">
              <a:spcAft>
                <a:spcPts val="1000"/>
              </a:spcAft>
              <a:buFont typeface="Arial" panose="020B0604020202020204" pitchFamily="34" charset="0"/>
              <a:buChar char="•"/>
            </a:pPr>
            <a:r>
              <a:rPr lang="en-US" b="1" dirty="0">
                <a:solidFill>
                  <a:srgbClr val="00B050"/>
                </a:solidFill>
              </a:rPr>
              <a:t>Example: DREAM3 yeast gene expression data (network size = 10).</a:t>
            </a:r>
          </a:p>
        </p:txBody>
      </p:sp>
    </p:spTree>
    <p:extLst>
      <p:ext uri="{BB962C8B-B14F-4D97-AF65-F5344CB8AC3E}">
        <p14:creationId xmlns:p14="http://schemas.microsoft.com/office/powerpoint/2010/main" val="1356381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Association studies</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457200" indent="-457200">
                  <a:lnSpc>
                    <a:spcPct val="150000"/>
                  </a:lnSpc>
                  <a:spcBef>
                    <a:spcPts val="0"/>
                  </a:spcBef>
                  <a:spcAft>
                    <a:spcPts val="1000"/>
                  </a:spcAft>
                  <a:buFont typeface="+mj-lt"/>
                  <a:buAutoNum type="arabicPeriod"/>
                </a:pPr>
                <a:r>
                  <a:rPr lang="en-US" sz="1800" dirty="0"/>
                  <a:t>Measuring dependence in data is a key issue in statistics. </a:t>
                </a:r>
              </a:p>
              <a:p>
                <a:pPr marL="457200" indent="-457200">
                  <a:spcBef>
                    <a:spcPts val="0"/>
                  </a:spcBef>
                  <a:spcAft>
                    <a:spcPts val="1000"/>
                  </a:spcAft>
                  <a:buFont typeface="+mj-lt"/>
                  <a:buAutoNum type="arabicPeriod"/>
                </a:pPr>
                <a:r>
                  <a:rPr lang="en-US" sz="1800" dirty="0"/>
                  <a:t>Popular measures of correlation include: </a:t>
                </a:r>
              </a:p>
              <a:p>
                <a:pPr marL="914400" lvl="1" indent="-457200" algn="l">
                  <a:spcBef>
                    <a:spcPts val="0"/>
                  </a:spcBef>
                  <a:spcAft>
                    <a:spcPts val="1000"/>
                  </a:spcAft>
                  <a:buFont typeface="+mj-lt"/>
                  <a:buAutoNum type="arabicPeriod"/>
                </a:pPr>
                <a:r>
                  <a:rPr lang="en-US" sz="1800" dirty="0"/>
                  <a:t>Moment based: Pearson’s r</a:t>
                </a:r>
              </a:p>
              <a:p>
                <a:pPr marL="914400" lvl="1" indent="-457200" algn="l">
                  <a:spcBef>
                    <a:spcPts val="0"/>
                  </a:spcBef>
                  <a:spcAft>
                    <a:spcPts val="1000"/>
                  </a:spcAft>
                  <a:buFont typeface="+mj-lt"/>
                  <a:buAutoNum type="arabicPeriod"/>
                </a:pPr>
                <a:r>
                  <a:rPr lang="en-US" sz="1800" dirty="0"/>
                  <a:t>Rank based: Spearman’s </a:t>
                </a:r>
                <a14:m>
                  <m:oMath xmlns:m="http://schemas.openxmlformats.org/officeDocument/2006/math">
                    <m:r>
                      <a:rPr lang="en-US" sz="1800" b="0" i="1" smtClean="0">
                        <a:latin typeface="Cambria Math" panose="02040503050406030204" pitchFamily="18" charset="0"/>
                      </a:rPr>
                      <m:t>𝜌</m:t>
                    </m:r>
                  </m:oMath>
                </a14:m>
                <a:r>
                  <a:rPr lang="en-US" sz="1800" kern="100" dirty="0">
                    <a:effectLst/>
                    <a:ea typeface="Calibri" panose="020F0502020204030204" pitchFamily="34" charset="0"/>
                    <a:cs typeface="Times New Roman" panose="02020603050405020304" pitchFamily="18" charset="0"/>
                  </a:rPr>
                  <a:t>, Kendall’s </a:t>
                </a:r>
                <a14:m>
                  <m:oMath xmlns:m="http://schemas.openxmlformats.org/officeDocument/2006/math">
                    <m:r>
                      <m:rPr>
                        <m:sty m:val="p"/>
                      </m:rPr>
                      <a:rPr lang="en-US" sz="1800" b="0" i="1" kern="100" smtClean="0">
                        <a:effectLst/>
                        <a:latin typeface="Cambria Math" panose="02040503050406030204" pitchFamily="18" charset="0"/>
                        <a:ea typeface="Calibri" panose="020F0502020204030204" pitchFamily="34" charset="0"/>
                        <a:cs typeface="Times New Roman" panose="02020603050405020304" pitchFamily="18" charset="0"/>
                      </a:rPr>
                      <m:t>τ</m:t>
                    </m:r>
                  </m:oMath>
                </a14:m>
                <a:endParaRPr lang="en-US" sz="1800" b="0" kern="100" dirty="0">
                  <a:effectLst/>
                  <a:ea typeface="Calibri" panose="020F0502020204030204" pitchFamily="34" charset="0"/>
                  <a:cs typeface="Times New Roman" panose="02020603050405020304" pitchFamily="18" charset="0"/>
                </a:endParaRPr>
              </a:p>
              <a:p>
                <a:pPr marL="914400" lvl="1" indent="-457200" algn="l">
                  <a:spcBef>
                    <a:spcPts val="0"/>
                  </a:spcBef>
                  <a:spcAft>
                    <a:spcPts val="1000"/>
                  </a:spcAft>
                  <a:buFont typeface="+mj-lt"/>
                  <a:buAutoNum type="arabicPeriod"/>
                </a:pPr>
                <a:r>
                  <a:rPr lang="en-US" sz="1800" kern="100" dirty="0">
                    <a:effectLst/>
                    <a:ea typeface="Calibri" panose="020F0502020204030204" pitchFamily="34" charset="0"/>
                    <a:cs typeface="Times New Roman" panose="02020603050405020304" pitchFamily="18" charset="0"/>
                  </a:rPr>
                  <a:t>Distance based: HHG </a:t>
                </a:r>
                <a:r>
                  <a:rPr lang="en-US" sz="1800" i="1" kern="100" dirty="0">
                    <a:effectLst/>
                    <a:ea typeface="Calibri" panose="020F0502020204030204" pitchFamily="34" charset="0"/>
                    <a:cs typeface="Times New Roman" panose="02020603050405020304" pitchFamily="18" charset="0"/>
                  </a:rPr>
                  <a:t>(Heller et al. (2013))</a:t>
                </a:r>
              </a:p>
              <a:p>
                <a:pPr marL="457200" indent="-457200">
                  <a:spcBef>
                    <a:spcPts val="0"/>
                  </a:spcBef>
                  <a:spcAft>
                    <a:spcPts val="1000"/>
                  </a:spcAft>
                  <a:buFont typeface="+mj-lt"/>
                  <a:buAutoNum type="arabicPeriod"/>
                </a:pPr>
                <a:r>
                  <a:rPr lang="en-US" sz="1800" i="0" u="none" strike="noStrike" dirty="0">
                    <a:solidFill>
                      <a:srgbClr val="262626"/>
                    </a:solidFill>
                    <a:effectLst/>
                  </a:rPr>
                  <a:t>These measures are bad at detecting complex, non-linear relationships.</a:t>
                </a:r>
                <a:endParaRPr lang="en-US" sz="1800" dirty="0"/>
              </a:p>
            </p:txBody>
          </p:sp>
        </mc:Choice>
        <mc:Fallback>
          <p:sp>
            <p:nvSpPr>
              <p:cNvPr id="3" name="Subtitle 2">
                <a:extLst>
                  <a:ext uri="{FF2B5EF4-FFF2-40B4-BE49-F238E27FC236}">
                    <a16:creationId xmlns:a16="http://schemas.microsoft.com/office/drawing/2014/main" id="{4DC0BC47-6599-944B-A3C8-04B28C584567}"/>
                  </a:ext>
                </a:extLst>
              </p:cNvPr>
              <p:cNvSpPr>
                <a:spLocks noGrp="1" noRot="1" noChangeAspect="1" noMove="1" noResize="1" noEditPoints="1" noAdjustHandles="1" noChangeArrowheads="1" noChangeShapeType="1" noTextEdit="1"/>
              </p:cNvSpPr>
              <p:nvPr>
                <p:ph type="subTitle" idx="1"/>
              </p:nvPr>
            </p:nvSpPr>
            <p:spPr>
              <a:blipFill>
                <a:blip r:embed="rId2"/>
                <a:stretch>
                  <a:fillRect l="-64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4D9E74B-9DA1-43F1-F29B-846A6E8BA7B8}"/>
              </a:ext>
            </a:extLst>
          </p:cNvPr>
          <p:cNvSpPr txBox="1"/>
          <p:nvPr/>
        </p:nvSpPr>
        <p:spPr>
          <a:xfrm>
            <a:off x="0" y="4451348"/>
            <a:ext cx="9144000" cy="215444"/>
          </a:xfrm>
          <a:prstGeom prst="rect">
            <a:avLst/>
          </a:prstGeom>
          <a:noFill/>
        </p:spPr>
        <p:txBody>
          <a:bodyPr wrap="square">
            <a:spAutoFit/>
          </a:bodyPr>
          <a:lstStyle/>
          <a:p>
            <a:r>
              <a:rPr lang="en-US" sz="800" b="0" i="1" dirty="0">
                <a:solidFill>
                  <a:srgbClr val="222222"/>
                </a:solidFill>
                <a:effectLst/>
                <a:latin typeface="Arial" panose="020B0604020202020204" pitchFamily="34" charset="0"/>
              </a:rPr>
              <a:t>Heller, Ruth, Yair Heller, and Malka </a:t>
            </a:r>
            <a:r>
              <a:rPr lang="en-US" sz="800" b="0" i="1" dirty="0" err="1">
                <a:solidFill>
                  <a:srgbClr val="222222"/>
                </a:solidFill>
                <a:effectLst/>
                <a:latin typeface="Arial" panose="020B0604020202020204" pitchFamily="34" charset="0"/>
              </a:rPr>
              <a:t>Gorfine</a:t>
            </a:r>
            <a:r>
              <a:rPr lang="en-US" sz="800" b="0" i="1" dirty="0">
                <a:solidFill>
                  <a:srgbClr val="222222"/>
                </a:solidFill>
                <a:effectLst/>
                <a:latin typeface="Arial" panose="020B0604020202020204" pitchFamily="34" charset="0"/>
              </a:rPr>
              <a:t>. "A consistent multivariate test of association based on ranks of distances." </a:t>
            </a:r>
            <a:r>
              <a:rPr lang="en-US" sz="800" b="0" i="1" dirty="0" err="1">
                <a:solidFill>
                  <a:srgbClr val="222222"/>
                </a:solidFill>
                <a:effectLst/>
                <a:latin typeface="Arial" panose="020B0604020202020204" pitchFamily="34" charset="0"/>
              </a:rPr>
              <a:t>Biometrika</a:t>
            </a:r>
            <a:r>
              <a:rPr lang="en-US" sz="800" b="0" i="1" dirty="0">
                <a:solidFill>
                  <a:srgbClr val="222222"/>
                </a:solidFill>
                <a:effectLst/>
                <a:latin typeface="Arial" panose="020B0604020202020204" pitchFamily="34" charset="0"/>
              </a:rPr>
              <a:t> 100.2 (2013): 503-510.</a:t>
            </a:r>
            <a:endParaRPr lang="en-US" sz="800" i="1" dirty="0"/>
          </a:p>
        </p:txBody>
      </p:sp>
    </p:spTree>
    <p:extLst>
      <p:ext uri="{BB962C8B-B14F-4D97-AF65-F5344CB8AC3E}">
        <p14:creationId xmlns:p14="http://schemas.microsoft.com/office/powerpoint/2010/main" val="112410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5740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0" i="0" u="none" strike="noStrike" dirty="0">
                <a:solidFill>
                  <a:srgbClr val="000000"/>
                </a:solidFill>
                <a:effectLst/>
              </a:rPr>
              <a:t>Here are some typical examples of scatterplots for bivariate data ⬆️</a:t>
            </a:r>
            <a:endParaRPr lang="en-US" sz="1600" b="0" dirty="0">
              <a:effectLst/>
            </a:endParaRPr>
          </a:p>
          <a:p>
            <a:pPr algn="ctr" rtl="0">
              <a:spcBef>
                <a:spcPts val="0"/>
              </a:spcBef>
              <a:spcAft>
                <a:spcPts val="0"/>
              </a:spcAft>
            </a:pPr>
            <a:br>
              <a:rPr lang="en-US" sz="1600" b="0" dirty="0">
                <a:effectLst/>
              </a:rPr>
            </a:br>
            <a:endParaRPr lang="en-US" sz="1600" dirty="0"/>
          </a:p>
          <a:p>
            <a:pPr algn="ctr" rtl="0">
              <a:spcBef>
                <a:spcPts val="0"/>
              </a:spcBef>
              <a:spcAft>
                <a:spcPts val="0"/>
              </a:spcAft>
            </a:pPr>
            <a:br>
              <a:rPr lang="en-US" sz="1600" b="0" dirty="0">
                <a:effectLst/>
              </a:rPr>
            </a:br>
            <a:br>
              <a:rPr lang="en-US" sz="1600" b="0" dirty="0">
                <a:effectLst/>
              </a:rPr>
            </a:br>
            <a:r>
              <a:rPr lang="en-US" sz="1600" b="0" i="0" u="none" strike="noStrike" dirty="0">
                <a:solidFill>
                  <a:srgbClr val="000000"/>
                </a:solidFill>
                <a:effectLst/>
              </a:rPr>
              <a:t>But more complex patterns CAN exist!!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a:ln>
            <a:solidFill>
              <a:schemeClr val="bg1"/>
            </a:solidFill>
          </a:ln>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169542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Pearson, Spearman, Kendall, and HHG:</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‘good’ data to capture association ⬆️”</a:t>
            </a:r>
            <a:endParaRPr lang="en-US" sz="1600" b="0" dirty="0">
              <a:effectLst/>
            </a:endParaRPr>
          </a:p>
          <a:p>
            <a:pPr algn="ctr" rtl="0">
              <a:spcBef>
                <a:spcPts val="0"/>
              </a:spcBef>
              <a:spcAft>
                <a:spcPts val="0"/>
              </a:spcAft>
            </a:pPr>
            <a:br>
              <a:rPr lang="en-US" sz="1600" b="0" dirty="0">
                <a:effectLst/>
              </a:rPr>
            </a:br>
            <a:br>
              <a:rPr lang="en-US" sz="1600" b="0" dirty="0">
                <a:effectLst/>
              </a:rPr>
            </a:br>
            <a:r>
              <a:rPr lang="en-US" sz="1600" b="1" i="1" u="none" strike="noStrike" dirty="0">
                <a:solidFill>
                  <a:srgbClr val="000000"/>
                </a:solidFill>
                <a:effectLst/>
              </a:rPr>
              <a:t>Pathological examples:</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‘bad’ data to capture association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1616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Pearson, Spearman, Kendall, and HHG: moment-based, rank-based, and distance-based.</a:t>
            </a:r>
          </a:p>
          <a:p>
            <a:pPr algn="ctr" rtl="0">
              <a:spcBef>
                <a:spcPts val="0"/>
              </a:spcBef>
              <a:spcAft>
                <a:spcPts val="0"/>
              </a:spcAft>
            </a:pPr>
            <a:endParaRPr lang="en-US" sz="1600" b="1" i="1" dirty="0">
              <a:solidFill>
                <a:srgbClr val="000000"/>
              </a:solidFill>
            </a:endParaRPr>
          </a:p>
          <a:p>
            <a:pPr algn="ctr" rtl="0">
              <a:spcBef>
                <a:spcPts val="0"/>
              </a:spcBef>
              <a:spcAft>
                <a:spcPts val="0"/>
              </a:spcAft>
            </a:pPr>
            <a:endParaRPr lang="en-US" sz="1600" b="1" i="1" u="none" strike="noStrike" dirty="0">
              <a:solidFill>
                <a:srgbClr val="000000"/>
              </a:solidFill>
              <a:effectLst/>
            </a:endParaRPr>
          </a:p>
          <a:p>
            <a:pPr algn="ctr" rtl="0">
              <a:spcBef>
                <a:spcPts val="0"/>
              </a:spcBef>
              <a:spcAft>
                <a:spcPts val="0"/>
              </a:spcAft>
            </a:pPr>
            <a:r>
              <a:rPr lang="en-US" sz="1600" b="1" i="1" u="none" strike="noStrike" dirty="0">
                <a:solidFill>
                  <a:srgbClr val="000000"/>
                </a:solidFill>
                <a:effectLst/>
              </a:rPr>
              <a:t>Claude E. Shannon:</a:t>
            </a:r>
            <a:r>
              <a:rPr lang="en-US" sz="1600" b="0" i="0" u="none" strike="noStrike" dirty="0">
                <a:solidFill>
                  <a:srgbClr val="000000"/>
                </a:solidFill>
                <a:effectLst/>
              </a:rPr>
              <a:t> focused on the </a:t>
            </a:r>
            <a:r>
              <a:rPr lang="en-US" sz="1600" b="0" i="1" u="sng" dirty="0">
                <a:solidFill>
                  <a:srgbClr val="000000"/>
                </a:solidFill>
                <a:effectLst/>
              </a:rPr>
              <a:t>densities</a:t>
            </a:r>
            <a:r>
              <a:rPr lang="en-US" sz="1600" b="0" i="0" u="none" strike="noStrike" dirty="0">
                <a:solidFill>
                  <a:srgbClr val="000000"/>
                </a:solidFill>
                <a:effectLst/>
              </a:rPr>
              <a:t> of random variables to propose </a:t>
            </a:r>
            <a:r>
              <a:rPr lang="en-US" sz="1600" b="1" i="1" u="none" strike="noStrike" dirty="0">
                <a:solidFill>
                  <a:srgbClr val="000000"/>
                </a:solidFill>
                <a:effectLst/>
              </a:rPr>
              <a:t>Mutual Information (MI)</a:t>
            </a:r>
            <a:r>
              <a:rPr lang="en-US" sz="1600" b="0" i="0" u="none" strike="noStrike" dirty="0">
                <a:solidFill>
                  <a:srgbClr val="000000"/>
                </a:solidFill>
                <a:effectLst/>
              </a:rPr>
              <a:t>.</a:t>
            </a:r>
            <a:endParaRPr lang="en-US" sz="1600" b="0" dirty="0">
              <a:effectLst/>
            </a:endParaRPr>
          </a:p>
          <a:p>
            <a:pPr algn="ctr" rtl="0">
              <a:spcBef>
                <a:spcPts val="0"/>
              </a:spcBef>
              <a:spcAft>
                <a:spcPts val="0"/>
              </a:spcAft>
            </a:pPr>
            <a:br>
              <a:rPr lang="en-US" sz="1600" b="0" dirty="0">
                <a:effectLst/>
              </a:rPr>
            </a:br>
            <a:r>
              <a:rPr lang="en-US" sz="1600" b="0" i="0" u="none" strike="noStrike" dirty="0">
                <a:solidFill>
                  <a:srgbClr val="000000"/>
                </a:solidFill>
                <a:effectLst/>
              </a:rPr>
              <a:t>Using information theory, MI can detect association in ALL these cases.</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297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65422-AB60-0B93-9D1F-C1104880C2A0}"/>
              </a:ext>
            </a:extLst>
          </p:cNvPr>
          <p:cNvSpPr>
            <a:spLocks noGrp="1"/>
          </p:cNvSpPr>
          <p:nvPr>
            <p:ph type="ctrTitle"/>
          </p:nvPr>
        </p:nvSpPr>
        <p:spPr>
          <a:xfrm>
            <a:off x="628650" y="282575"/>
            <a:ext cx="7886700" cy="708025"/>
          </a:xfrm>
        </p:spPr>
        <p:txBody>
          <a:bodyPr/>
          <a:lstStyle/>
          <a:p>
            <a:r>
              <a:rPr lang="en-US" sz="4000" dirty="0"/>
              <a:t>Association in information theory</a:t>
            </a:r>
          </a:p>
        </p:txBody>
      </p:sp>
      <p:sp>
        <p:nvSpPr>
          <p:cNvPr id="5" name="Subtitle 2">
            <a:extLst>
              <a:ext uri="{FF2B5EF4-FFF2-40B4-BE49-F238E27FC236}">
                <a16:creationId xmlns:a16="http://schemas.microsoft.com/office/drawing/2014/main" id="{C027D263-3FCD-23D0-8D7A-BDCBD196BE9B}"/>
              </a:ext>
            </a:extLst>
          </p:cNvPr>
          <p:cNvSpPr>
            <a:spLocks noGrp="1"/>
          </p:cNvSpPr>
          <p:nvPr>
            <p:ph type="subTitle" idx="1"/>
          </p:nvPr>
        </p:nvSpPr>
        <p:spPr>
          <a:xfrm>
            <a:off x="628650" y="990599"/>
            <a:ext cx="7886700" cy="1581151"/>
          </a:xfrm>
          <a:ln>
            <a:solidFill>
              <a:schemeClr val="tx1"/>
            </a:solidFill>
          </a:ln>
        </p:spPr>
        <p:txBody>
          <a:bodyPr anchor="t"/>
          <a:lstStyle/>
          <a:p>
            <a:pPr marL="342900" indent="-342900">
              <a:lnSpc>
                <a:spcPct val="150000"/>
              </a:lnSpc>
              <a:buFont typeface="+mj-lt"/>
              <a:buAutoNum type="arabicPeriod"/>
            </a:pPr>
            <a:r>
              <a:rPr lang="en-US" sz="1800" dirty="0"/>
              <a:t>Information theory = probability + statistics + engineering.</a:t>
            </a:r>
          </a:p>
          <a:p>
            <a:pPr marL="342900" indent="-342900">
              <a:lnSpc>
                <a:spcPct val="150000"/>
              </a:lnSpc>
              <a:buFont typeface="+mj-lt"/>
              <a:buAutoNum type="arabicPeriod"/>
            </a:pPr>
            <a:r>
              <a:rPr lang="en-US" sz="1800" b="0" i="0" dirty="0">
                <a:effectLst/>
              </a:rPr>
              <a:t>Theoretical framework for quantifying association in statistical models.</a:t>
            </a:r>
          </a:p>
          <a:p>
            <a:pPr marL="342900" indent="-342900">
              <a:lnSpc>
                <a:spcPct val="150000"/>
              </a:lnSpc>
              <a:buFont typeface="+mj-lt"/>
              <a:buAutoNum type="arabicPeriod"/>
            </a:pPr>
            <a:r>
              <a:rPr lang="en-US" sz="1800" dirty="0"/>
              <a:t>Mutual information is a powerful measure of association!</a:t>
            </a:r>
          </a:p>
        </p:txBody>
      </p:sp>
      <p:sp>
        <p:nvSpPr>
          <p:cNvPr id="8" name="Subtitle 2">
            <a:extLst>
              <a:ext uri="{FF2B5EF4-FFF2-40B4-BE49-F238E27FC236}">
                <a16:creationId xmlns:a16="http://schemas.microsoft.com/office/drawing/2014/main" id="{BA6E0AC0-7633-A78F-DE12-BC85C70C6FD2}"/>
              </a:ext>
            </a:extLst>
          </p:cNvPr>
          <p:cNvSpPr txBox="1">
            <a:spLocks/>
          </p:cNvSpPr>
          <p:nvPr/>
        </p:nvSpPr>
        <p:spPr>
          <a:xfrm>
            <a:off x="5397500" y="990600"/>
            <a:ext cx="3117850" cy="1524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000" dirty="0"/>
          </a:p>
        </p:txBody>
      </p:sp>
    </p:spTree>
    <p:extLst>
      <p:ext uri="{BB962C8B-B14F-4D97-AF65-F5344CB8AC3E}">
        <p14:creationId xmlns:p14="http://schemas.microsoft.com/office/powerpoint/2010/main" val="270590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65422-AB60-0B93-9D1F-C1104880C2A0}"/>
              </a:ext>
            </a:extLst>
          </p:cNvPr>
          <p:cNvSpPr>
            <a:spLocks noGrp="1"/>
          </p:cNvSpPr>
          <p:nvPr>
            <p:ph type="ctrTitle"/>
          </p:nvPr>
        </p:nvSpPr>
        <p:spPr>
          <a:xfrm>
            <a:off x="628650" y="282575"/>
            <a:ext cx="7886700" cy="708025"/>
          </a:xfrm>
        </p:spPr>
        <p:txBody>
          <a:bodyPr/>
          <a:lstStyle/>
          <a:p>
            <a:r>
              <a:rPr lang="en-US" sz="4000" dirty="0"/>
              <a:t>Association in information theory</a:t>
            </a:r>
          </a:p>
        </p:txBody>
      </p:sp>
      <p:sp>
        <p:nvSpPr>
          <p:cNvPr id="5" name="Subtitle 2">
            <a:extLst>
              <a:ext uri="{FF2B5EF4-FFF2-40B4-BE49-F238E27FC236}">
                <a16:creationId xmlns:a16="http://schemas.microsoft.com/office/drawing/2014/main" id="{C027D263-3FCD-23D0-8D7A-BDCBD196BE9B}"/>
              </a:ext>
            </a:extLst>
          </p:cNvPr>
          <p:cNvSpPr>
            <a:spLocks noGrp="1"/>
          </p:cNvSpPr>
          <p:nvPr>
            <p:ph type="subTitle" idx="1"/>
          </p:nvPr>
        </p:nvSpPr>
        <p:spPr>
          <a:xfrm>
            <a:off x="628650" y="990599"/>
            <a:ext cx="7886700" cy="1581151"/>
          </a:xfrm>
          <a:ln>
            <a:solidFill>
              <a:schemeClr val="tx1"/>
            </a:solidFill>
          </a:ln>
        </p:spPr>
        <p:txBody>
          <a:bodyPr anchor="t"/>
          <a:lstStyle/>
          <a:p>
            <a:pPr marL="342900" indent="-342900">
              <a:lnSpc>
                <a:spcPct val="150000"/>
              </a:lnSpc>
              <a:buFont typeface="+mj-lt"/>
              <a:buAutoNum type="arabicPeriod"/>
            </a:pPr>
            <a:r>
              <a:rPr lang="en-US" sz="1800" dirty="0"/>
              <a:t>Information theory = probability + statistics + engineering.</a:t>
            </a:r>
          </a:p>
          <a:p>
            <a:pPr marL="342900" indent="-342900">
              <a:lnSpc>
                <a:spcPct val="150000"/>
              </a:lnSpc>
              <a:buFont typeface="+mj-lt"/>
              <a:buAutoNum type="arabicPeriod"/>
            </a:pPr>
            <a:r>
              <a:rPr lang="en-US" sz="1800" b="0" i="0" dirty="0">
                <a:effectLst/>
              </a:rPr>
              <a:t>Theoretical framework for quantifying information in statistical models.</a:t>
            </a:r>
          </a:p>
          <a:p>
            <a:pPr marL="342900" indent="-342900">
              <a:lnSpc>
                <a:spcPct val="150000"/>
              </a:lnSpc>
              <a:buFont typeface="+mj-lt"/>
              <a:buAutoNum type="arabicPeriod"/>
            </a:pPr>
            <a:r>
              <a:rPr lang="en-US" sz="1800" dirty="0"/>
              <a:t>Mutual information is a powerful measure of association!</a:t>
            </a:r>
          </a:p>
        </p:txBody>
      </p:sp>
      <mc:AlternateContent xmlns:mc="http://schemas.openxmlformats.org/markup-compatibility/2006">
        <mc:Choice xmlns:a14="http://schemas.microsoft.com/office/drawing/2010/main" Requires="a14">
          <p:sp>
            <p:nvSpPr>
              <p:cNvPr id="6" name="Subtitle 2">
                <a:extLst>
                  <a:ext uri="{FF2B5EF4-FFF2-40B4-BE49-F238E27FC236}">
                    <a16:creationId xmlns:a16="http://schemas.microsoft.com/office/drawing/2014/main" id="{430F1963-B52D-E6CF-66C9-5BA900A18A8E}"/>
                  </a:ext>
                </a:extLst>
              </p:cNvPr>
              <p:cNvSpPr txBox="1">
                <a:spLocks/>
              </p:cNvSpPr>
              <p:nvPr/>
            </p:nvSpPr>
            <p:spPr>
              <a:xfrm>
                <a:off x="628650" y="2571750"/>
                <a:ext cx="7886700" cy="17081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pPr>
                <a:r>
                  <a:rPr lang="en-US" sz="1800" b="1" dirty="0">
                    <a:solidFill>
                      <a:srgbClr val="C00000"/>
                    </a:solidFill>
                    <a:effectLst/>
                  </a:rPr>
                  <a:t>Shannon (1948): </a:t>
                </a:r>
                <a:r>
                  <a:rPr lang="en-US" sz="1800" b="0" i="0" dirty="0">
                    <a:solidFill>
                      <a:srgbClr val="000000"/>
                    </a:solidFill>
                    <a:effectLst/>
                  </a:rPr>
                  <a:t>Consider random variables </a:t>
                </a:r>
                <a14:m>
                  <m:oMath xmlns:m="http://schemas.openxmlformats.org/officeDocument/2006/math">
                    <m:r>
                      <a:rPr lang="en-US" sz="1800" b="0" i="1" smtClean="0">
                        <a:solidFill>
                          <a:srgbClr val="000000"/>
                        </a:solidFill>
                        <a:effectLst/>
                        <a:latin typeface="Cambria Math" panose="02040503050406030204" pitchFamily="18" charset="0"/>
                      </a:rPr>
                      <m:t>𝑋</m:t>
                    </m:r>
                  </m:oMath>
                </a14:m>
                <a:r>
                  <a:rPr lang="en-US" sz="1800" b="0" i="0" dirty="0">
                    <a:solidFill>
                      <a:srgbClr val="000000"/>
                    </a:solidFill>
                    <a:effectLst/>
                  </a:rPr>
                  <a:t> and </a:t>
                </a:r>
                <a:r>
                  <a:rPr lang="en-US" sz="1800" dirty="0">
                    <a:solidFill>
                      <a:srgbClr val="000000"/>
                    </a:solidFill>
                  </a:rPr>
                  <a:t> </a:t>
                </a:r>
                <a14:m>
                  <m:oMath xmlns:m="http://schemas.openxmlformats.org/officeDocument/2006/math">
                    <m:r>
                      <a:rPr lang="en-US" sz="1800" b="0" i="1" smtClean="0">
                        <a:solidFill>
                          <a:srgbClr val="000000"/>
                        </a:solidFill>
                        <a:latin typeface="Cambria Math" panose="02040503050406030204" pitchFamily="18" charset="0"/>
                      </a:rPr>
                      <m:t>𝑌</m:t>
                    </m:r>
                  </m:oMath>
                </a14:m>
                <a:r>
                  <a:rPr lang="en-US" sz="1800" b="0" i="0" dirty="0">
                    <a:solidFill>
                      <a:srgbClr val="000000"/>
                    </a:solidFill>
                    <a:effectLst/>
                  </a:rPr>
                  <a:t> with marginal probability functions </a:t>
                </a:r>
                <a:r>
                  <a:rPr lang="en-US" sz="1800" dirty="0">
                    <a:solidFill>
                      <a:srgbClr val="000000"/>
                    </a:solidFill>
                  </a:rPr>
                  <a:t>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m:t>
                        </m:r>
                      </m:sub>
                    </m:sSub>
                  </m:oMath>
                </a14:m>
                <a:r>
                  <a:rPr lang="en-US" sz="1800" dirty="0">
                    <a:solidFill>
                      <a:srgbClr val="000000"/>
                    </a:solidFill>
                  </a:rPr>
                  <a:t> and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𝑌</m:t>
                        </m:r>
                      </m:sub>
                    </m:sSub>
                  </m:oMath>
                </a14:m>
                <a:r>
                  <a:rPr lang="en-US" sz="1800" dirty="0">
                    <a:solidFill>
                      <a:srgbClr val="000000"/>
                    </a:solidFill>
                  </a:rPr>
                  <a:t> with joint probability function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𝑋𝑌</m:t>
                        </m:r>
                      </m:sub>
                    </m:sSub>
                  </m:oMath>
                </a14:m>
                <a:r>
                  <a:rPr lang="en-US" sz="1800" b="0" dirty="0">
                    <a:solidFill>
                      <a:srgbClr val="000000"/>
                    </a:solidFill>
                  </a:rPr>
                  <a:t>.</a:t>
                </a:r>
              </a:p>
              <a:p>
                <a:pPr>
                  <a:lnSpc>
                    <a:spcPct val="150000"/>
                  </a:lnSpc>
                  <a:spcBef>
                    <a:spcPts val="0"/>
                  </a:spcBef>
                </a:pPr>
                <a14:m>
                  <m:oMathPara xmlns:m="http://schemas.openxmlformats.org/officeDocument/2006/math">
                    <m:oMathParaPr>
                      <m:jc m:val="centerGroup"/>
                    </m:oMathParaPr>
                    <m:oMath xmlns:m="http://schemas.openxmlformats.org/officeDocument/2006/math">
                      <m:r>
                        <a:rPr lang="en-US" sz="1200" b="1" i="1" smtClean="0">
                          <a:solidFill>
                            <a:srgbClr val="000000"/>
                          </a:solidFill>
                          <a:latin typeface="Cambria Math" panose="02040503050406030204" pitchFamily="18" charset="0"/>
                        </a:rPr>
                        <m:t>𝑴𝑰</m:t>
                      </m:r>
                      <m:d>
                        <m:dPr>
                          <m:ctrlPr>
                            <a:rPr lang="en-US" sz="1200" b="1" i="1" smtClean="0">
                              <a:solidFill>
                                <a:srgbClr val="000000"/>
                              </a:solidFill>
                              <a:latin typeface="Cambria Math" panose="02040503050406030204" pitchFamily="18" charset="0"/>
                            </a:rPr>
                          </m:ctrlPr>
                        </m:dPr>
                        <m:e>
                          <m:r>
                            <a:rPr lang="en-US" sz="1200" b="1" i="1" smtClean="0">
                              <a:solidFill>
                                <a:srgbClr val="000000"/>
                              </a:solidFill>
                              <a:latin typeface="Cambria Math" panose="02040503050406030204" pitchFamily="18" charset="0"/>
                            </a:rPr>
                            <m:t>𝑿</m:t>
                          </m:r>
                          <m:r>
                            <a:rPr lang="en-US" sz="1200" b="1" i="1" smtClean="0">
                              <a:solidFill>
                                <a:srgbClr val="000000"/>
                              </a:solidFill>
                              <a:latin typeface="Cambria Math" panose="02040503050406030204" pitchFamily="18" charset="0"/>
                            </a:rPr>
                            <m:t>, </m:t>
                          </m:r>
                          <m:r>
                            <a:rPr lang="en-US" sz="1200" b="1" i="1" smtClean="0">
                              <a:solidFill>
                                <a:srgbClr val="000000"/>
                              </a:solidFill>
                              <a:latin typeface="Cambria Math" panose="02040503050406030204" pitchFamily="18" charset="0"/>
                            </a:rPr>
                            <m:t>𝒀</m:t>
                          </m:r>
                        </m:e>
                      </m:d>
                      <m:r>
                        <a:rPr lang="en-US" sz="1200" b="1" i="1" smtClean="0">
                          <a:solidFill>
                            <a:srgbClr val="000000"/>
                          </a:solidFill>
                          <a:latin typeface="Cambria Math" panose="02040503050406030204" pitchFamily="18" charset="0"/>
                        </a:rPr>
                        <m:t>=</m:t>
                      </m:r>
                      <m:sSub>
                        <m:sSubPr>
                          <m:ctrlPr>
                            <a:rPr lang="en-US" sz="1200" b="1" i="1" smtClean="0">
                              <a:solidFill>
                                <a:srgbClr val="000000"/>
                              </a:solidFill>
                              <a:latin typeface="Cambria Math" panose="02040503050406030204" pitchFamily="18" charset="0"/>
                            </a:rPr>
                          </m:ctrlPr>
                        </m:sSubPr>
                        <m:e>
                          <m:r>
                            <a:rPr lang="en-US" sz="1200" b="1" i="1" smtClean="0">
                              <a:solidFill>
                                <a:srgbClr val="000000"/>
                              </a:solidFill>
                              <a:latin typeface="Cambria Math" panose="02040503050406030204" pitchFamily="18" charset="0"/>
                            </a:rPr>
                            <m:t>𝑬</m:t>
                          </m:r>
                        </m:e>
                        <m:sub>
                          <m:r>
                            <a:rPr lang="en-US" sz="1200" b="1" i="1" smtClean="0">
                              <a:solidFill>
                                <a:srgbClr val="000000"/>
                              </a:solidFill>
                              <a:latin typeface="Cambria Math" panose="02040503050406030204" pitchFamily="18" charset="0"/>
                            </a:rPr>
                            <m:t>𝑿𝒀</m:t>
                          </m:r>
                        </m:sub>
                      </m:sSub>
                      <m:d>
                        <m:dPr>
                          <m:begChr m:val="["/>
                          <m:endChr m:val="]"/>
                          <m:ctrlPr>
                            <a:rPr lang="en-US" sz="1200" b="1" i="1" smtClean="0">
                              <a:solidFill>
                                <a:srgbClr val="000000"/>
                              </a:solidFill>
                              <a:latin typeface="Cambria Math" panose="02040503050406030204" pitchFamily="18" charset="0"/>
                            </a:rPr>
                          </m:ctrlPr>
                        </m:dPr>
                        <m:e>
                          <m:r>
                            <a:rPr lang="en-US" sz="1200" b="1" i="1">
                              <a:solidFill>
                                <a:srgbClr val="000000"/>
                              </a:solidFill>
                              <a:latin typeface="Cambria Math" panose="02040503050406030204" pitchFamily="18" charset="0"/>
                            </a:rPr>
                            <m:t>𝐥𝐨𝐠</m:t>
                          </m:r>
                          <m:d>
                            <m:dPr>
                              <m:ctrlPr>
                                <a:rPr lang="en-US" sz="1200" b="1" i="1">
                                  <a:solidFill>
                                    <a:srgbClr val="000000"/>
                                  </a:solidFill>
                                  <a:latin typeface="Cambria Math" panose="02040503050406030204" pitchFamily="18" charset="0"/>
                                </a:rPr>
                              </m:ctrlPr>
                            </m:dPr>
                            <m:e>
                              <m:f>
                                <m:fPr>
                                  <m:ctrlPr>
                                    <a:rPr lang="en-US" sz="1200" b="1" i="1">
                                      <a:solidFill>
                                        <a:srgbClr val="000000"/>
                                      </a:solidFill>
                                      <a:latin typeface="Cambria Math" panose="02040503050406030204" pitchFamily="18" charset="0"/>
                                    </a:rPr>
                                  </m:ctrlPr>
                                </m:fPr>
                                <m:num>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 </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num>
                                <m:den>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m:t>
                                  </m:r>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den>
                              </m:f>
                            </m:e>
                          </m:d>
                        </m:e>
                      </m:d>
                    </m:oMath>
                  </m:oMathPara>
                </a14:m>
                <a:endParaRPr lang="en-US" sz="1200" b="1" dirty="0">
                  <a:solidFill>
                    <a:srgbClr val="000000"/>
                  </a:solidFill>
                </a:endParaRPr>
              </a:p>
            </p:txBody>
          </p:sp>
        </mc:Choice>
        <mc:Fallback>
          <p:sp>
            <p:nvSpPr>
              <p:cNvPr id="6" name="Subtitle 2">
                <a:extLst>
                  <a:ext uri="{FF2B5EF4-FFF2-40B4-BE49-F238E27FC236}">
                    <a16:creationId xmlns:a16="http://schemas.microsoft.com/office/drawing/2014/main" id="{430F1963-B52D-E6CF-66C9-5BA900A18A8E}"/>
                  </a:ext>
                </a:extLst>
              </p:cNvPr>
              <p:cNvSpPr txBox="1">
                <a:spLocks noRot="1" noChangeAspect="1" noMove="1" noResize="1" noEditPoints="1" noAdjustHandles="1" noChangeArrowheads="1" noChangeShapeType="1" noTextEdit="1"/>
              </p:cNvSpPr>
              <p:nvPr/>
            </p:nvSpPr>
            <p:spPr>
              <a:xfrm>
                <a:off x="628650" y="2571750"/>
                <a:ext cx="7886700" cy="1708150"/>
              </a:xfrm>
              <a:prstGeom prst="rect">
                <a:avLst/>
              </a:prstGeom>
              <a:blipFill>
                <a:blip r:embed="rId2"/>
                <a:stretch>
                  <a:fillRect l="-64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B6C2C6B-413A-C715-8801-299F0017BC3A}"/>
              </a:ext>
            </a:extLst>
          </p:cNvPr>
          <p:cNvSpPr txBox="1"/>
          <p:nvPr/>
        </p:nvSpPr>
        <p:spPr>
          <a:xfrm>
            <a:off x="0" y="4451580"/>
            <a:ext cx="9144000" cy="215444"/>
          </a:xfrm>
          <a:prstGeom prst="rect">
            <a:avLst/>
          </a:prstGeom>
          <a:noFill/>
        </p:spPr>
        <p:txBody>
          <a:bodyPr wrap="square">
            <a:spAutoFit/>
          </a:bodyPr>
          <a:lstStyle/>
          <a:p>
            <a:r>
              <a:rPr lang="en-US" sz="800" i="1" dirty="0">
                <a:effectLst/>
              </a:rPr>
              <a:t>Shannon, C. E. “A Mathematical Theory of Communication.” Bell System Technical Journal 27, no. 3 (1948): 379–423. </a:t>
            </a:r>
            <a:r>
              <a:rPr lang="en-US" sz="800" i="1" dirty="0">
                <a:effectLst/>
                <a:hlinkClick r:id="rId3"/>
              </a:rPr>
              <a:t>https://doi.org/10.1002/j.1538-7305.1948.tb01338.x</a:t>
            </a:r>
            <a:r>
              <a:rPr lang="en-US" sz="800" i="1" dirty="0">
                <a:effectLst/>
              </a:rPr>
              <a:t>.</a:t>
            </a:r>
          </a:p>
        </p:txBody>
      </p:sp>
      <p:sp>
        <p:nvSpPr>
          <p:cNvPr id="8" name="Subtitle 2">
            <a:extLst>
              <a:ext uri="{FF2B5EF4-FFF2-40B4-BE49-F238E27FC236}">
                <a16:creationId xmlns:a16="http://schemas.microsoft.com/office/drawing/2014/main" id="{BA6E0AC0-7633-A78F-DE12-BC85C70C6FD2}"/>
              </a:ext>
            </a:extLst>
          </p:cNvPr>
          <p:cNvSpPr txBox="1">
            <a:spLocks/>
          </p:cNvSpPr>
          <p:nvPr/>
        </p:nvSpPr>
        <p:spPr>
          <a:xfrm>
            <a:off x="5397500" y="990600"/>
            <a:ext cx="3117850" cy="1524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000" dirty="0"/>
          </a:p>
        </p:txBody>
      </p:sp>
    </p:spTree>
    <p:extLst>
      <p:ext uri="{BB962C8B-B14F-4D97-AF65-F5344CB8AC3E}">
        <p14:creationId xmlns:p14="http://schemas.microsoft.com/office/powerpoint/2010/main" val="182636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A6CEEA7E-5F9D-FFA6-AAFD-228F645C3837}"/>
                  </a:ext>
                </a:extLst>
              </p:cNvPr>
              <p:cNvSpPr>
                <a:spLocks noGrp="1"/>
              </p:cNvSpPr>
              <p:nvPr>
                <p:ph type="ctrTitle"/>
              </p:nvPr>
            </p:nvSpPr>
            <p:spPr>
              <a:xfrm>
                <a:off x="628650" y="282575"/>
                <a:ext cx="7886700" cy="708025"/>
              </a:xfrm>
            </p:spPr>
            <p:txBody>
              <a:bodyPr/>
              <a:lstStyle/>
              <a:p>
                <a:r>
                  <a:rPr lang="en-US" sz="4000" dirty="0"/>
                  <a:t>Properties of </a:t>
                </a:r>
                <a14:m>
                  <m:oMath xmlns:m="http://schemas.openxmlformats.org/officeDocument/2006/math">
                    <m:r>
                      <a:rPr lang="en-US" sz="4000" b="0" i="1" smtClean="0">
                        <a:latin typeface="Cambria Math" panose="02040503050406030204" pitchFamily="18" charset="0"/>
                      </a:rPr>
                      <m:t>𝑀𝐼</m:t>
                    </m:r>
                    <m:r>
                      <a:rPr lang="en-US" sz="4000" b="0" i="1" smtClean="0">
                        <a:latin typeface="Cambria Math" panose="02040503050406030204" pitchFamily="18" charset="0"/>
                      </a:rPr>
                      <m:t>(</m:t>
                    </m:r>
                    <m:r>
                      <a:rPr lang="en-US" sz="4000" b="0" i="1" smtClean="0">
                        <a:latin typeface="Cambria Math" panose="02040503050406030204" pitchFamily="18" charset="0"/>
                      </a:rPr>
                      <m:t>𝑋</m:t>
                    </m:r>
                    <m:r>
                      <a:rPr lang="en-US" sz="4000" b="0" i="1" smtClean="0">
                        <a:latin typeface="Cambria Math" panose="02040503050406030204" pitchFamily="18" charset="0"/>
                      </a:rPr>
                      <m:t>, </m:t>
                    </m:r>
                    <m:r>
                      <a:rPr lang="en-US" sz="4000" b="0" i="1" smtClean="0">
                        <a:latin typeface="Cambria Math" panose="02040503050406030204" pitchFamily="18" charset="0"/>
                      </a:rPr>
                      <m:t>𝑌</m:t>
                    </m:r>
                    <m:r>
                      <a:rPr lang="en-US" sz="4000" b="0" i="1" smtClean="0">
                        <a:latin typeface="Cambria Math" panose="02040503050406030204" pitchFamily="18" charset="0"/>
                      </a:rPr>
                      <m:t>)</m:t>
                    </m:r>
                  </m:oMath>
                </a14:m>
                <a:endParaRPr lang="en-US" sz="4000" b="0" dirty="0"/>
              </a:p>
            </p:txBody>
          </p:sp>
        </mc:Choice>
        <mc:Fallback>
          <p:sp>
            <p:nvSpPr>
              <p:cNvPr id="4" name="Title 1">
                <a:extLst>
                  <a:ext uri="{FF2B5EF4-FFF2-40B4-BE49-F238E27FC236}">
                    <a16:creationId xmlns:a16="http://schemas.microsoft.com/office/drawing/2014/main" id="{A6CEEA7E-5F9D-FFA6-AAFD-228F645C3837}"/>
                  </a:ext>
                </a:extLst>
              </p:cNvPr>
              <p:cNvSpPr>
                <a:spLocks noGrp="1" noRot="1" noChangeAspect="1" noMove="1" noResize="1" noEditPoints="1" noAdjustHandles="1" noChangeArrowheads="1" noChangeShapeType="1" noTextEdit="1"/>
              </p:cNvSpPr>
              <p:nvPr>
                <p:ph type="ctrTitle"/>
              </p:nvPr>
            </p:nvSpPr>
            <p:spPr>
              <a:xfrm>
                <a:off x="628650" y="282575"/>
                <a:ext cx="7886700" cy="708025"/>
              </a:xfrm>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Subtitle 2">
                <a:extLst>
                  <a:ext uri="{FF2B5EF4-FFF2-40B4-BE49-F238E27FC236}">
                    <a16:creationId xmlns:a16="http://schemas.microsoft.com/office/drawing/2014/main" id="{73B295E3-C40B-9014-E488-70638389F833}"/>
                  </a:ext>
                </a:extLst>
              </p:cNvPr>
              <p:cNvSpPr>
                <a:spLocks noGrp="1"/>
              </p:cNvSpPr>
              <p:nvPr>
                <p:ph type="subTitle" idx="1"/>
              </p:nvPr>
            </p:nvSpPr>
            <p:spPr>
              <a:xfrm>
                <a:off x="628650" y="1795182"/>
                <a:ext cx="7886700" cy="2637117"/>
              </a:xfrm>
            </p:spPr>
            <p:txBody>
              <a:bodyPr/>
              <a:lstStyle/>
              <a:p>
                <a:pPr algn="just"/>
                <a:r>
                  <a:rPr lang="en-US" sz="1800" b="1" dirty="0">
                    <a:solidFill>
                      <a:srgbClr val="000000"/>
                    </a:solidFill>
                  </a:rPr>
                  <a:t>Information theory: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oMath>
                </a14:m>
                <a:r>
                  <a:rPr lang="en-US" sz="1800" b="0" i="0" dirty="0">
                    <a:solidFill>
                      <a:srgbClr val="000000"/>
                    </a:solidFill>
                    <a:effectLst/>
                  </a:rPr>
                  <a:t> quantifies information exchanged between the two random variables. </a:t>
                </a:r>
              </a:p>
              <a:p>
                <a:pPr algn="just"/>
                <a:endParaRPr lang="en-US" sz="1200" dirty="0"/>
              </a:p>
              <a:p>
                <a:pPr marL="457200" indent="-457200">
                  <a:buFont typeface="+mj-lt"/>
                  <a:buAutoNum type="arabicPeriod"/>
                </a:pPr>
                <a:r>
                  <a:rPr lang="en-US" sz="1800" dirty="0"/>
                  <a:t>Measure of dependence: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solidFill>
                          <a:srgbClr val="000000"/>
                        </a:solidFill>
                        <a:latin typeface="Cambria Math" panose="02040503050406030204" pitchFamily="18" charset="0"/>
                      </a:rPr>
                      <m:t>𝑋</m:t>
                    </m:r>
                    <m:r>
                      <a:rPr lang="en-US" sz="1800" i="1">
                        <a:solidFill>
                          <a:srgbClr val="000000"/>
                        </a:solidFill>
                        <a:latin typeface="Cambria Math" panose="02040503050406030204" pitchFamily="18" charset="0"/>
                      </a:rPr>
                      <m:t> </m:t>
                    </m:r>
                  </m:oMath>
                </a14:m>
                <a:r>
                  <a:rPr lang="en-US" sz="1800" dirty="0"/>
                  <a:t>and </a:t>
                </a:r>
                <a14:m>
                  <m:oMath xmlns:m="http://schemas.openxmlformats.org/officeDocument/2006/math">
                    <m:r>
                      <a:rPr lang="en-US" sz="1800" b="0" i="1" smtClean="0">
                        <a:latin typeface="Cambria Math" panose="02040503050406030204" pitchFamily="18" charset="0"/>
                      </a:rPr>
                      <m:t>𝑌</m:t>
                    </m:r>
                  </m:oMath>
                </a14:m>
                <a:r>
                  <a:rPr lang="en-US" sz="1800" dirty="0"/>
                  <a:t> are independent.</a:t>
                </a:r>
                <a:endParaRPr lang="en-US" sz="1800" i="1" dirty="0"/>
              </a:p>
              <a:p>
                <a:pPr marL="457200" indent="-457200">
                  <a:buFont typeface="+mj-lt"/>
                  <a:buAutoNum type="arabicPeriod"/>
                </a:pPr>
                <a:r>
                  <a:rPr lang="en-US" sz="1800" dirty="0"/>
                  <a:t>Symmetric and always non-negative </a:t>
                </a:r>
                <a:r>
                  <a:rPr lang="en-US" sz="1800" i="1" dirty="0"/>
                  <a:t>(</a:t>
                </a:r>
                <a:r>
                  <a:rPr lang="en-US" sz="1800" i="1" dirty="0" err="1"/>
                  <a:t>Kullback</a:t>
                </a:r>
                <a:r>
                  <a:rPr lang="en-US" sz="1800" i="1" dirty="0"/>
                  <a:t> and </a:t>
                </a:r>
                <a:r>
                  <a:rPr lang="en-US" sz="1800" i="1" dirty="0" err="1"/>
                  <a:t>Leibler</a:t>
                </a:r>
                <a:r>
                  <a:rPr lang="en-US" sz="1800" i="1" dirty="0"/>
                  <a:t> (1951)).</a:t>
                </a:r>
              </a:p>
              <a:p>
                <a:pPr marL="457200" indent="-457200">
                  <a:buFont typeface="+mj-lt"/>
                  <a:buAutoNum type="arabicPeriod"/>
                </a:pPr>
                <a:r>
                  <a:rPr lang="en-US" sz="1800" dirty="0"/>
                  <a:t>Measures ‘distance’ between </a:t>
                </a:r>
                <a:r>
                  <a:rPr lang="en-US" sz="1800" dirty="0">
                    <a:solidFill>
                      <a:srgbClr val="00B050"/>
                    </a:solidFill>
                  </a:rPr>
                  <a:t>observed joint distribution </a:t>
                </a:r>
                <a:r>
                  <a:rPr lang="en-US" sz="1800" dirty="0"/>
                  <a:t>and </a:t>
                </a:r>
                <a:r>
                  <a:rPr lang="en-US" sz="1800" dirty="0">
                    <a:solidFill>
                      <a:srgbClr val="C00000"/>
                    </a:solidFill>
                  </a:rPr>
                  <a:t>hypothetical independence distribution</a:t>
                </a:r>
                <a:r>
                  <a:rPr lang="en-US" sz="1800" dirty="0">
                    <a:solidFill>
                      <a:srgbClr val="FF0000"/>
                    </a:solidFill>
                  </a:rPr>
                  <a:t> </a:t>
                </a:r>
                <a:r>
                  <a:rPr lang="en-US" sz="1800" dirty="0"/>
                  <a:t>through likelihood ratio: </a:t>
                </a:r>
              </a:p>
              <a:p>
                <a:pPr algn="ctr"/>
                <a14:m>
                  <m:oMath xmlns:m="http://schemas.openxmlformats.org/officeDocument/2006/math">
                    <m:r>
                      <m:rPr>
                        <m:sty m:val="p"/>
                      </m:rPr>
                      <a:rPr lang="en-US" sz="1800" b="0" i="0" smtClean="0">
                        <a:solidFill>
                          <a:srgbClr val="000000"/>
                        </a:solidFill>
                        <a:latin typeface="Cambria Math" panose="02040503050406030204" pitchFamily="18" charset="0"/>
                      </a:rPr>
                      <m:t>log</m:t>
                    </m:r>
                    <m:d>
                      <m:dPr>
                        <m:ctrlPr>
                          <a:rPr lang="en-US" sz="1800" i="1">
                            <a:solidFill>
                              <a:srgbClr val="000000"/>
                            </a:solidFill>
                            <a:latin typeface="Cambria Math" panose="02040503050406030204" pitchFamily="18" charset="0"/>
                          </a:rPr>
                        </m:ctrlPr>
                      </m:dPr>
                      <m:e>
                        <m:f>
                          <m:fPr>
                            <m:type m:val="lin"/>
                            <m:ctrlPr>
                              <a:rPr lang="en-US" sz="1800" i="1">
                                <a:solidFill>
                                  <a:srgbClr val="000000"/>
                                </a:solidFill>
                                <a:latin typeface="Cambria Math" panose="02040503050406030204" pitchFamily="18" charset="0"/>
                              </a:rPr>
                            </m:ctrlPr>
                          </m:fPr>
                          <m:num>
                            <m:sSub>
                              <m:sSubPr>
                                <m:ctrlPr>
                                  <a:rPr lang="en-US" sz="1800" i="1" smtClean="0">
                                    <a:solidFill>
                                      <a:srgbClr val="00B050"/>
                                    </a:solidFill>
                                    <a:latin typeface="Cambria Math" panose="02040503050406030204" pitchFamily="18" charset="0"/>
                                  </a:rPr>
                                </m:ctrlPr>
                              </m:sSubPr>
                              <m:e>
                                <m:r>
                                  <a:rPr lang="en-US" sz="1800" b="0" i="1">
                                    <a:solidFill>
                                      <a:srgbClr val="00B050"/>
                                    </a:solidFill>
                                    <a:latin typeface="Cambria Math" panose="02040503050406030204" pitchFamily="18" charset="0"/>
                                  </a:rPr>
                                  <m:t>𝑝</m:t>
                                </m:r>
                              </m:e>
                              <m:sub>
                                <m:r>
                                  <a:rPr lang="en-US" sz="1800" b="0" i="1">
                                    <a:solidFill>
                                      <a:srgbClr val="00B050"/>
                                    </a:solidFill>
                                    <a:latin typeface="Cambria Math" panose="02040503050406030204" pitchFamily="18" charset="0"/>
                                  </a:rPr>
                                  <m:t>𝑋𝑌</m:t>
                                </m:r>
                              </m:sub>
                            </m:sSub>
                            <m:d>
                              <m:dPr>
                                <m:ctrlPr>
                                  <a:rPr lang="en-US" sz="1800" i="1">
                                    <a:solidFill>
                                      <a:srgbClr val="00B050"/>
                                    </a:solidFill>
                                    <a:latin typeface="Cambria Math" panose="02040503050406030204" pitchFamily="18" charset="0"/>
                                  </a:rPr>
                                </m:ctrlPr>
                              </m:dPr>
                              <m:e>
                                <m:r>
                                  <a:rPr lang="en-US" sz="1800" b="0" i="1">
                                    <a:solidFill>
                                      <a:srgbClr val="00B050"/>
                                    </a:solidFill>
                                    <a:latin typeface="Cambria Math" panose="02040503050406030204" pitchFamily="18" charset="0"/>
                                  </a:rPr>
                                  <m:t>𝑋</m:t>
                                </m:r>
                                <m:r>
                                  <a:rPr lang="en-US" sz="1800" b="0" i="1">
                                    <a:solidFill>
                                      <a:srgbClr val="00B050"/>
                                    </a:solidFill>
                                    <a:latin typeface="Cambria Math" panose="02040503050406030204" pitchFamily="18" charset="0"/>
                                  </a:rPr>
                                  <m:t>, </m:t>
                                </m:r>
                                <m:r>
                                  <a:rPr lang="en-US" sz="1800" b="0" i="1">
                                    <a:solidFill>
                                      <a:srgbClr val="00B050"/>
                                    </a:solidFill>
                                    <a:latin typeface="Cambria Math" panose="02040503050406030204" pitchFamily="18" charset="0"/>
                                  </a:rPr>
                                  <m:t>𝑌</m:t>
                                </m:r>
                              </m:e>
                            </m:d>
                          </m:num>
                          <m:den>
                            <m:sSub>
                              <m:sSubPr>
                                <m:ctrlPr>
                                  <a:rPr lang="en-US" sz="1800" i="1" smtClean="0">
                                    <a:solidFill>
                                      <a:srgbClr val="C00000"/>
                                    </a:solidFill>
                                    <a:latin typeface="Cambria Math" panose="02040503050406030204" pitchFamily="18" charset="0"/>
                                  </a:rPr>
                                </m:ctrlPr>
                              </m:sSubPr>
                              <m:e>
                                <m:r>
                                  <a:rPr lang="en-US" sz="1800" b="0" i="1">
                                    <a:solidFill>
                                      <a:srgbClr val="C00000"/>
                                    </a:solidFill>
                                    <a:latin typeface="Cambria Math" panose="02040503050406030204" pitchFamily="18" charset="0"/>
                                  </a:rPr>
                                  <m:t>𝑝</m:t>
                                </m:r>
                              </m:e>
                              <m:sub>
                                <m:r>
                                  <a:rPr lang="en-US" sz="1800" b="0" i="1">
                                    <a:solidFill>
                                      <a:srgbClr val="C00000"/>
                                    </a:solidFill>
                                    <a:latin typeface="Cambria Math" panose="02040503050406030204" pitchFamily="18" charset="0"/>
                                  </a:rPr>
                                  <m:t>𝑋</m:t>
                                </m:r>
                              </m:sub>
                            </m:sSub>
                            <m:d>
                              <m:dPr>
                                <m:ctrlPr>
                                  <a:rPr lang="en-US" sz="1800" i="1">
                                    <a:solidFill>
                                      <a:srgbClr val="C00000"/>
                                    </a:solidFill>
                                    <a:latin typeface="Cambria Math" panose="02040503050406030204" pitchFamily="18" charset="0"/>
                                  </a:rPr>
                                </m:ctrlPr>
                              </m:dPr>
                              <m:e>
                                <m:r>
                                  <a:rPr lang="en-US" sz="1800" b="0" i="1">
                                    <a:solidFill>
                                      <a:srgbClr val="C00000"/>
                                    </a:solidFill>
                                    <a:latin typeface="Cambria Math" panose="02040503050406030204" pitchFamily="18" charset="0"/>
                                  </a:rPr>
                                  <m:t>𝑋</m:t>
                                </m:r>
                              </m:e>
                            </m:d>
                            <m:sSub>
                              <m:sSubPr>
                                <m:ctrlPr>
                                  <a:rPr lang="en-US" sz="1800" i="1">
                                    <a:solidFill>
                                      <a:srgbClr val="C00000"/>
                                    </a:solidFill>
                                    <a:latin typeface="Cambria Math" panose="02040503050406030204" pitchFamily="18" charset="0"/>
                                  </a:rPr>
                                </m:ctrlPr>
                              </m:sSubPr>
                              <m:e>
                                <m:r>
                                  <a:rPr lang="en-US" sz="1800" b="0" i="1">
                                    <a:solidFill>
                                      <a:srgbClr val="C00000"/>
                                    </a:solidFill>
                                    <a:latin typeface="Cambria Math" panose="02040503050406030204" pitchFamily="18" charset="0"/>
                                  </a:rPr>
                                  <m:t>𝑝</m:t>
                                </m:r>
                              </m:e>
                              <m:sub>
                                <m:r>
                                  <a:rPr lang="en-US" sz="1800" b="0" i="1">
                                    <a:solidFill>
                                      <a:srgbClr val="C00000"/>
                                    </a:solidFill>
                                    <a:latin typeface="Cambria Math" panose="02040503050406030204" pitchFamily="18" charset="0"/>
                                  </a:rPr>
                                  <m:t>𝑌</m:t>
                                </m:r>
                              </m:sub>
                            </m:sSub>
                            <m:d>
                              <m:dPr>
                                <m:ctrlPr>
                                  <a:rPr lang="en-US" sz="1800" i="1">
                                    <a:solidFill>
                                      <a:srgbClr val="C00000"/>
                                    </a:solidFill>
                                    <a:latin typeface="Cambria Math" panose="02040503050406030204" pitchFamily="18" charset="0"/>
                                  </a:rPr>
                                </m:ctrlPr>
                              </m:dPr>
                              <m:e>
                                <m:r>
                                  <a:rPr lang="en-US" sz="1800" b="0" i="1">
                                    <a:solidFill>
                                      <a:srgbClr val="C00000"/>
                                    </a:solidFill>
                                    <a:latin typeface="Cambria Math" panose="02040503050406030204" pitchFamily="18" charset="0"/>
                                  </a:rPr>
                                  <m:t>𝑌</m:t>
                                </m:r>
                              </m:e>
                            </m:d>
                          </m:den>
                        </m:f>
                      </m:e>
                    </m:d>
                  </m:oMath>
                </a14:m>
                <a:r>
                  <a:rPr lang="en-US" sz="1800" dirty="0"/>
                  <a:t>. </a:t>
                </a:r>
              </a:p>
              <a:p>
                <a:pPr algn="ctr"/>
                <a:endParaRPr lang="en-US" sz="1800" dirty="0"/>
              </a:p>
              <a:p>
                <a:endParaRPr lang="en-US" sz="1800" dirty="0"/>
              </a:p>
            </p:txBody>
          </p:sp>
        </mc:Choice>
        <mc:Fallback>
          <p:sp>
            <p:nvSpPr>
              <p:cNvPr id="5" name="Subtitle 2">
                <a:extLst>
                  <a:ext uri="{FF2B5EF4-FFF2-40B4-BE49-F238E27FC236}">
                    <a16:creationId xmlns:a16="http://schemas.microsoft.com/office/drawing/2014/main" id="{73B295E3-C40B-9014-E488-70638389F833}"/>
                  </a:ext>
                </a:extLst>
              </p:cNvPr>
              <p:cNvSpPr>
                <a:spLocks noGrp="1" noRot="1" noChangeAspect="1" noMove="1" noResize="1" noEditPoints="1" noAdjustHandles="1" noChangeArrowheads="1" noChangeShapeType="1" noTextEdit="1"/>
              </p:cNvSpPr>
              <p:nvPr>
                <p:ph type="subTitle" idx="1"/>
              </p:nvPr>
            </p:nvSpPr>
            <p:spPr>
              <a:xfrm>
                <a:off x="628650" y="1795182"/>
                <a:ext cx="7886700" cy="2637117"/>
              </a:xfrm>
              <a:blipFill>
                <a:blip r:embed="rId3"/>
                <a:stretch>
                  <a:fillRect l="-643" t="-1923" r="-643" b="-23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8B584DB-F8EA-C817-A9E9-98A86905A701}"/>
                  </a:ext>
                </a:extLst>
              </p:cNvPr>
              <p:cNvSpPr txBox="1"/>
              <p:nvPr/>
            </p:nvSpPr>
            <p:spPr>
              <a:xfrm>
                <a:off x="2286000" y="936964"/>
                <a:ext cx="4572000" cy="765209"/>
              </a:xfrm>
              <a:prstGeom prst="rect">
                <a:avLst/>
              </a:prstGeom>
              <a:noFill/>
            </p:spPr>
            <p:txBody>
              <a:bodyPr wrap="square">
                <a:spAutoFit/>
              </a:bodyPr>
              <a:lstStyle/>
              <a:p>
                <a:pPr>
                  <a:lnSpc>
                    <a:spcPct val="150000"/>
                  </a:lnSpc>
                  <a:spcBef>
                    <a:spcPts val="0"/>
                  </a:spcBef>
                </a:pPr>
                <a14:m>
                  <m:oMathPara xmlns:m="http://schemas.openxmlformats.org/officeDocument/2006/math">
                    <m:oMathParaPr>
                      <m:jc m:val="centerGroup"/>
                    </m:oMathParaPr>
                    <m:oMath xmlns:m="http://schemas.openxmlformats.org/officeDocument/2006/math">
                      <m:r>
                        <a:rPr lang="en-US" sz="1400" b="1" i="1" smtClean="0">
                          <a:solidFill>
                            <a:srgbClr val="000000"/>
                          </a:solidFill>
                          <a:latin typeface="Cambria Math" panose="02040503050406030204" pitchFamily="18" charset="0"/>
                        </a:rPr>
                        <m:t>𝑴𝑰</m:t>
                      </m:r>
                      <m:d>
                        <m:dPr>
                          <m:ctrlPr>
                            <a:rPr lang="en-US" sz="1400" b="1" i="1" smtClean="0">
                              <a:solidFill>
                                <a:srgbClr val="000000"/>
                              </a:solidFill>
                              <a:latin typeface="Cambria Math" panose="02040503050406030204" pitchFamily="18" charset="0"/>
                            </a:rPr>
                          </m:ctrlPr>
                        </m:dPr>
                        <m:e>
                          <m:r>
                            <a:rPr lang="en-US" sz="1400" b="1" i="1" smtClean="0">
                              <a:solidFill>
                                <a:srgbClr val="000000"/>
                              </a:solidFill>
                              <a:latin typeface="Cambria Math" panose="02040503050406030204" pitchFamily="18" charset="0"/>
                            </a:rPr>
                            <m:t>𝑿</m:t>
                          </m:r>
                          <m:r>
                            <a:rPr lang="en-US" sz="1400" b="1" i="1" smtClean="0">
                              <a:solidFill>
                                <a:srgbClr val="000000"/>
                              </a:solidFill>
                              <a:latin typeface="Cambria Math" panose="02040503050406030204" pitchFamily="18" charset="0"/>
                            </a:rPr>
                            <m:t>, </m:t>
                          </m:r>
                          <m:r>
                            <a:rPr lang="en-US" sz="1400" b="1" i="1" smtClean="0">
                              <a:solidFill>
                                <a:srgbClr val="000000"/>
                              </a:solidFill>
                              <a:latin typeface="Cambria Math" panose="02040503050406030204" pitchFamily="18" charset="0"/>
                            </a:rPr>
                            <m:t>𝒀</m:t>
                          </m:r>
                        </m:e>
                      </m:d>
                      <m:r>
                        <a:rPr lang="en-US" sz="1400" b="1" i="1" smtClean="0">
                          <a:solidFill>
                            <a:srgbClr val="000000"/>
                          </a:solidFill>
                          <a:latin typeface="Cambria Math" panose="02040503050406030204" pitchFamily="18" charset="0"/>
                        </a:rPr>
                        <m:t>=</m:t>
                      </m:r>
                      <m:sSub>
                        <m:sSubPr>
                          <m:ctrlPr>
                            <a:rPr lang="en-US" sz="1400" b="1" i="1" smtClean="0">
                              <a:solidFill>
                                <a:srgbClr val="000000"/>
                              </a:solidFill>
                              <a:latin typeface="Cambria Math" panose="02040503050406030204" pitchFamily="18" charset="0"/>
                            </a:rPr>
                          </m:ctrlPr>
                        </m:sSubPr>
                        <m:e>
                          <m:r>
                            <a:rPr lang="en-US" sz="1400" b="1" i="1" smtClean="0">
                              <a:solidFill>
                                <a:srgbClr val="000000"/>
                              </a:solidFill>
                              <a:latin typeface="Cambria Math" panose="02040503050406030204" pitchFamily="18" charset="0"/>
                            </a:rPr>
                            <m:t>𝑬</m:t>
                          </m:r>
                        </m:e>
                        <m:sub>
                          <m:r>
                            <a:rPr lang="en-US" sz="1400" b="1" i="1" smtClean="0">
                              <a:solidFill>
                                <a:srgbClr val="000000"/>
                              </a:solidFill>
                              <a:latin typeface="Cambria Math" panose="02040503050406030204" pitchFamily="18" charset="0"/>
                            </a:rPr>
                            <m:t>𝑿𝒀</m:t>
                          </m:r>
                        </m:sub>
                      </m:sSub>
                      <m:d>
                        <m:dPr>
                          <m:begChr m:val="["/>
                          <m:endChr m:val="]"/>
                          <m:ctrlPr>
                            <a:rPr lang="en-US" sz="1400" b="1" i="1" smtClean="0">
                              <a:solidFill>
                                <a:srgbClr val="000000"/>
                              </a:solidFill>
                              <a:latin typeface="Cambria Math" panose="02040503050406030204" pitchFamily="18" charset="0"/>
                            </a:rPr>
                          </m:ctrlPr>
                        </m:dPr>
                        <m:e>
                          <m:r>
                            <a:rPr lang="en-US" sz="1400" b="1" i="1">
                              <a:solidFill>
                                <a:srgbClr val="000000"/>
                              </a:solidFill>
                              <a:latin typeface="Cambria Math" panose="02040503050406030204" pitchFamily="18" charset="0"/>
                            </a:rPr>
                            <m:t>𝐥𝐨𝐠</m:t>
                          </m:r>
                          <m:d>
                            <m:dPr>
                              <m:ctrlPr>
                                <a:rPr lang="en-US" sz="1400" b="1" i="1">
                                  <a:solidFill>
                                    <a:srgbClr val="000000"/>
                                  </a:solidFill>
                                  <a:latin typeface="Cambria Math" panose="02040503050406030204" pitchFamily="18" charset="0"/>
                                </a:rPr>
                              </m:ctrlPr>
                            </m:dPr>
                            <m:e>
                              <m:f>
                                <m:fPr>
                                  <m:ctrlPr>
                                    <a:rPr lang="en-US" sz="1400" b="1" i="1">
                                      <a:solidFill>
                                        <a:srgbClr val="000000"/>
                                      </a:solidFill>
                                      <a:latin typeface="Cambria Math" panose="02040503050406030204" pitchFamily="18" charset="0"/>
                                    </a:rPr>
                                  </m:ctrlPr>
                                </m:fPr>
                                <m:num>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num>
                                <m:den>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m:t>
                                  </m:r>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den>
                              </m:f>
                            </m:e>
                          </m:d>
                        </m:e>
                      </m:d>
                    </m:oMath>
                  </m:oMathPara>
                </a14:m>
                <a:endParaRPr lang="en-US" sz="1400" b="1" dirty="0">
                  <a:solidFill>
                    <a:srgbClr val="000000"/>
                  </a:solidFill>
                </a:endParaRPr>
              </a:p>
            </p:txBody>
          </p:sp>
        </mc:Choice>
        <mc:Fallback>
          <p:sp>
            <p:nvSpPr>
              <p:cNvPr id="6" name="TextBox 5">
                <a:extLst>
                  <a:ext uri="{FF2B5EF4-FFF2-40B4-BE49-F238E27FC236}">
                    <a16:creationId xmlns:a16="http://schemas.microsoft.com/office/drawing/2014/main" id="{B8B584DB-F8EA-C817-A9E9-98A86905A701}"/>
                  </a:ext>
                </a:extLst>
              </p:cNvPr>
              <p:cNvSpPr txBox="1">
                <a:spLocks noRot="1" noChangeAspect="1" noMove="1" noResize="1" noEditPoints="1" noAdjustHandles="1" noChangeArrowheads="1" noChangeShapeType="1" noTextEdit="1"/>
              </p:cNvSpPr>
              <p:nvPr/>
            </p:nvSpPr>
            <p:spPr>
              <a:xfrm>
                <a:off x="2286000" y="936964"/>
                <a:ext cx="4572000" cy="765209"/>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00D531E-B961-A890-3314-918A08A1BE70}"/>
              </a:ext>
            </a:extLst>
          </p:cNvPr>
          <p:cNvSpPr txBox="1"/>
          <p:nvPr/>
        </p:nvSpPr>
        <p:spPr>
          <a:xfrm>
            <a:off x="0" y="4457930"/>
            <a:ext cx="9144000" cy="215444"/>
          </a:xfrm>
          <a:prstGeom prst="rect">
            <a:avLst/>
          </a:prstGeom>
          <a:noFill/>
        </p:spPr>
        <p:txBody>
          <a:bodyPr wrap="square">
            <a:spAutoFit/>
          </a:bodyPr>
          <a:lstStyle/>
          <a:p>
            <a:r>
              <a:rPr lang="en-US" sz="800" b="0" i="1" dirty="0" err="1">
                <a:solidFill>
                  <a:srgbClr val="222222"/>
                </a:solidFill>
                <a:effectLst/>
              </a:rPr>
              <a:t>Kullback</a:t>
            </a:r>
            <a:r>
              <a:rPr lang="en-US" sz="800" b="0" i="1" dirty="0">
                <a:solidFill>
                  <a:srgbClr val="222222"/>
                </a:solidFill>
                <a:effectLst/>
              </a:rPr>
              <a:t>, Solomon, and Richard A. </a:t>
            </a:r>
            <a:r>
              <a:rPr lang="en-US" sz="800" b="0" i="1" dirty="0" err="1">
                <a:solidFill>
                  <a:srgbClr val="222222"/>
                </a:solidFill>
                <a:effectLst/>
              </a:rPr>
              <a:t>Leibler</a:t>
            </a:r>
            <a:r>
              <a:rPr lang="en-US" sz="800" b="0" i="1" dirty="0">
                <a:solidFill>
                  <a:srgbClr val="222222"/>
                </a:solidFill>
                <a:effectLst/>
              </a:rPr>
              <a:t>. "On information and sufficiency." The annals of mathematical statistics 22.1 (1951): 79-86.</a:t>
            </a:r>
            <a:endParaRPr lang="en-US" sz="800" i="1" dirty="0"/>
          </a:p>
        </p:txBody>
      </p:sp>
    </p:spTree>
    <p:extLst>
      <p:ext uri="{BB962C8B-B14F-4D97-AF65-F5344CB8AC3E}">
        <p14:creationId xmlns:p14="http://schemas.microsoft.com/office/powerpoint/2010/main" val="360480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CE2070-220C-70F2-4C55-E45E14C4204B}"/>
              </a:ext>
            </a:extLst>
          </p:cNvPr>
          <p:cNvSpPr>
            <a:spLocks noGrp="1"/>
          </p:cNvSpPr>
          <p:nvPr>
            <p:ph type="ctrTitle"/>
          </p:nvPr>
        </p:nvSpPr>
        <p:spPr>
          <a:xfrm>
            <a:off x="628650" y="282575"/>
            <a:ext cx="7886700" cy="708025"/>
          </a:xfrm>
        </p:spPr>
        <p:txBody>
          <a:bodyPr/>
          <a:lstStyle/>
          <a:p>
            <a:r>
              <a:rPr lang="en-US" sz="4000" dirty="0"/>
              <a:t>Challenge: estimation and inference </a:t>
            </a:r>
          </a:p>
        </p:txBody>
      </p:sp>
      <mc:AlternateContent xmlns:mc="http://schemas.openxmlformats.org/markup-compatibility/2006">
        <mc:Choice xmlns:a14="http://schemas.microsoft.com/office/drawing/2010/main" Requires="a14">
          <p:sp>
            <p:nvSpPr>
              <p:cNvPr id="5" name="Subtitle 2">
                <a:extLst>
                  <a:ext uri="{FF2B5EF4-FFF2-40B4-BE49-F238E27FC236}">
                    <a16:creationId xmlns:a16="http://schemas.microsoft.com/office/drawing/2014/main" id="{02EA1858-8148-BB82-9A0D-14C4B1B9451C}"/>
                  </a:ext>
                </a:extLst>
              </p:cNvPr>
              <p:cNvSpPr>
                <a:spLocks noGrp="1"/>
              </p:cNvSpPr>
              <p:nvPr>
                <p:ph type="subTitle" idx="1"/>
              </p:nvPr>
            </p:nvSpPr>
            <p:spPr>
              <a:xfrm>
                <a:off x="628650" y="1036904"/>
                <a:ext cx="7886700" cy="3200399"/>
              </a:xfrm>
            </p:spPr>
            <p:txBody>
              <a:bodyPr/>
              <a:lstStyle/>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Estimation of MI is a non-parametric statistical problem</a:t>
                </a:r>
                <a:r>
                  <a:rPr lang="en-US" sz="1400" dirty="0">
                    <a:solidFill>
                      <a:srgbClr val="262626"/>
                    </a:solidFill>
                  </a:rPr>
                  <a:t>. </a:t>
                </a: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r>
                  <a:rPr lang="en-US" sz="1400" b="0" i="0" u="none" strike="noStrike" dirty="0">
                    <a:solidFill>
                      <a:schemeClr val="bg1"/>
                    </a:solidFill>
                    <a:effectLst/>
                  </a:rPr>
                  <a:t>Typical challenges involve:</a:t>
                </a:r>
              </a:p>
              <a:p>
                <a:pPr marL="800100" lvl="1" indent="-342900" algn="just" fontAlgn="base">
                  <a:spcBef>
                    <a:spcPts val="0"/>
                  </a:spcBef>
                  <a:buFont typeface="+mj-lt"/>
                  <a:buAutoNum type="arabicPeriod"/>
                </a:pPr>
                <a:r>
                  <a:rPr lang="en-US" sz="1400" b="0" i="0" u="none" strike="noStrike" dirty="0">
                    <a:solidFill>
                      <a:schemeClr val="bg1"/>
                    </a:solidFill>
                    <a:effectLst/>
                  </a:rPr>
                  <a:t>Estimation without incurring predetermined tuning parameters. </a:t>
                </a:r>
              </a:p>
              <a:p>
                <a:pPr marL="800100" lvl="1" indent="-342900" algn="just" fontAlgn="base">
                  <a:spcBef>
                    <a:spcPts val="0"/>
                  </a:spcBef>
                  <a:buFont typeface="+mj-lt"/>
                  <a:buAutoNum type="arabicPeriod"/>
                </a:pPr>
                <a:r>
                  <a:rPr lang="en-US" sz="1400" b="0" i="0" u="none" strike="noStrike" dirty="0">
                    <a:solidFill>
                      <a:schemeClr val="bg1"/>
                    </a:solidFill>
                    <a:effectLst/>
                  </a:rPr>
                  <a:t>Theoretical guarantees on performance: consistency and asymptotic normality. </a:t>
                </a:r>
              </a:p>
              <a:p>
                <a:pPr marL="800100" lvl="1" indent="-342900" algn="just" fontAlgn="base">
                  <a:spcBef>
                    <a:spcPts val="0"/>
                  </a:spcBef>
                  <a:buFont typeface="+mj-lt"/>
                  <a:buAutoNum type="arabicPeriod"/>
                </a:pPr>
                <a:r>
                  <a:rPr lang="en-US" sz="1400" b="0" i="0" u="none" strike="noStrike" dirty="0">
                    <a:solidFill>
                      <a:schemeClr val="bg1"/>
                    </a:solidFill>
                    <a:effectLst/>
                  </a:rPr>
                  <a:t>Establishing an </a:t>
                </a:r>
                <a14:m>
                  <m:oMath xmlns:m="http://schemas.openxmlformats.org/officeDocument/2006/math">
                    <m:r>
                      <a:rPr lang="en-US" sz="1400" b="0" i="1" smtClean="0">
                        <a:solidFill>
                          <a:schemeClr val="bg1"/>
                        </a:solidFill>
                        <a:latin typeface="Cambria Math" panose="02040503050406030204" pitchFamily="18" charset="0"/>
                      </a:rPr>
                      <m:t>𝑀𝐼</m:t>
                    </m:r>
                  </m:oMath>
                </a14:m>
                <a:r>
                  <a:rPr lang="en-US" sz="1400" b="0" i="0" u="none" strike="noStrike" dirty="0">
                    <a:solidFill>
                      <a:schemeClr val="bg1"/>
                    </a:solidFill>
                    <a:effectLst/>
                  </a:rPr>
                  <a:t>-based rule to test for independence.</a:t>
                </a:r>
              </a:p>
            </p:txBody>
          </p:sp>
        </mc:Choice>
        <mc:Fallback>
          <p:sp>
            <p:nvSpPr>
              <p:cNvPr id="5" name="Subtitle 2">
                <a:extLst>
                  <a:ext uri="{FF2B5EF4-FFF2-40B4-BE49-F238E27FC236}">
                    <a16:creationId xmlns:a16="http://schemas.microsoft.com/office/drawing/2014/main" id="{02EA1858-8148-BB82-9A0D-14C4B1B9451C}"/>
                  </a:ext>
                </a:extLst>
              </p:cNvPr>
              <p:cNvSpPr>
                <a:spLocks noGrp="1" noRot="1" noChangeAspect="1" noMove="1" noResize="1" noEditPoints="1" noAdjustHandles="1" noChangeArrowheads="1" noChangeShapeType="1" noTextEdit="1"/>
              </p:cNvSpPr>
              <p:nvPr>
                <p:ph type="subTitle" idx="1"/>
              </p:nvPr>
            </p:nvSpPr>
            <p:spPr>
              <a:xfrm>
                <a:off x="628650" y="1036904"/>
                <a:ext cx="7886700" cy="3200399"/>
              </a:xfrm>
              <a:blipFill>
                <a:blip r:embed="rId2"/>
                <a:stretch>
                  <a:fillRect l="-161" t="-1186" b="-7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397795578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397795578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7" name="TextBox 6">
            <a:extLst>
              <a:ext uri="{FF2B5EF4-FFF2-40B4-BE49-F238E27FC236}">
                <a16:creationId xmlns:a16="http://schemas.microsoft.com/office/drawing/2014/main" id="{575AD6A5-61BE-E015-26EE-7B4C4ACE6126}"/>
              </a:ext>
            </a:extLst>
          </p:cNvPr>
          <p:cNvSpPr txBox="1"/>
          <p:nvPr/>
        </p:nvSpPr>
        <p:spPr>
          <a:xfrm>
            <a:off x="0" y="4324351"/>
            <a:ext cx="9144000" cy="338554"/>
          </a:xfrm>
          <a:prstGeom prst="rect">
            <a:avLst/>
          </a:prstGeom>
          <a:noFill/>
        </p:spPr>
        <p:txBody>
          <a:bodyPr wrap="square">
            <a:spAutoFit/>
          </a:bodyPr>
          <a:lstStyle/>
          <a:p>
            <a:r>
              <a:rPr lang="en-US" sz="800" i="1" dirty="0">
                <a:solidFill>
                  <a:srgbClr val="222222"/>
                </a:solidFill>
              </a:rPr>
              <a:t>1. </a:t>
            </a:r>
            <a:r>
              <a:rPr lang="en-US" sz="800" b="0" i="1" dirty="0">
                <a:solidFill>
                  <a:srgbClr val="222222"/>
                </a:solidFill>
                <a:effectLst/>
              </a:rPr>
              <a:t>Zeng, </a:t>
            </a:r>
            <a:r>
              <a:rPr lang="en-US" sz="800" b="0" i="1" dirty="0" err="1">
                <a:solidFill>
                  <a:srgbClr val="222222"/>
                </a:solidFill>
                <a:effectLst/>
              </a:rPr>
              <a:t>Xianli</a:t>
            </a:r>
            <a:r>
              <a:rPr lang="en-US" sz="800" b="0" i="1" dirty="0">
                <a:solidFill>
                  <a:srgbClr val="222222"/>
                </a:solidFill>
                <a:effectLst/>
              </a:rPr>
              <a:t>, </a:t>
            </a:r>
            <a:r>
              <a:rPr lang="en-US" sz="800" b="0" i="1" dirty="0" err="1">
                <a:solidFill>
                  <a:srgbClr val="222222"/>
                </a:solidFill>
                <a:effectLst/>
              </a:rPr>
              <a:t>Yingcun</a:t>
            </a:r>
            <a:r>
              <a:rPr lang="en-US" sz="800" b="0" i="1" dirty="0">
                <a:solidFill>
                  <a:srgbClr val="222222"/>
                </a:solidFill>
                <a:effectLst/>
              </a:rPr>
              <a:t> Xia, and Howell Tong. "Jackknife approach to the estimation of mutual information." Proceedings of the National Academy of Sciences 115.40 (2018): 9956-9961</a:t>
            </a:r>
          </a:p>
          <a:p>
            <a:r>
              <a:rPr lang="en-US" sz="800" b="0" i="1" dirty="0">
                <a:solidFill>
                  <a:srgbClr val="222222"/>
                </a:solidFill>
                <a:effectLst/>
              </a:rPr>
              <a:t>2. </a:t>
            </a:r>
            <a:r>
              <a:rPr lang="en-US" sz="800" b="0" i="1" dirty="0" err="1">
                <a:solidFill>
                  <a:srgbClr val="222222"/>
                </a:solidFill>
                <a:effectLst/>
              </a:rPr>
              <a:t>Kraskov</a:t>
            </a:r>
            <a:r>
              <a:rPr lang="en-US" sz="800" b="0" i="1" dirty="0">
                <a:solidFill>
                  <a:srgbClr val="222222"/>
                </a:solidFill>
                <a:effectLst/>
              </a:rPr>
              <a:t>, Alexander, Harald </a:t>
            </a:r>
            <a:r>
              <a:rPr lang="en-US" sz="800" b="0" i="1" dirty="0" err="1">
                <a:solidFill>
                  <a:srgbClr val="222222"/>
                </a:solidFill>
                <a:effectLst/>
              </a:rPr>
              <a:t>Stögbauer</a:t>
            </a:r>
            <a:r>
              <a:rPr lang="en-US" sz="800" b="0" i="1" dirty="0">
                <a:solidFill>
                  <a:srgbClr val="222222"/>
                </a:solidFill>
                <a:effectLst/>
              </a:rPr>
              <a:t>, and Peter </a:t>
            </a:r>
            <a:r>
              <a:rPr lang="en-US" sz="800" b="0" i="1" dirty="0" err="1">
                <a:solidFill>
                  <a:srgbClr val="222222"/>
                </a:solidFill>
                <a:effectLst/>
              </a:rPr>
              <a:t>Grassberger</a:t>
            </a:r>
            <a:r>
              <a:rPr lang="en-US" sz="800" b="0" i="1" dirty="0">
                <a:solidFill>
                  <a:srgbClr val="222222"/>
                </a:solidFill>
                <a:effectLst/>
              </a:rPr>
              <a:t>. "Estimating mutual information." Physical review E 69.6 (2004): 066138.</a:t>
            </a:r>
            <a:endParaRPr lang="en-US" sz="800" i="1" dirty="0"/>
          </a:p>
        </p:txBody>
      </p:sp>
    </p:spTree>
    <p:extLst>
      <p:ext uri="{BB962C8B-B14F-4D97-AF65-F5344CB8AC3E}">
        <p14:creationId xmlns:p14="http://schemas.microsoft.com/office/powerpoint/2010/main" val="346915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nchor="ctr"/>
          <a:lstStyle/>
          <a:p>
            <a:r>
              <a:rPr lang="en-US" sz="4000" dirty="0"/>
              <a:t>Statistical methods in </a:t>
            </a:r>
            <a:r>
              <a:rPr lang="en-US" sz="4000" u="sng" dirty="0"/>
              <a:t>information theory</a:t>
            </a:r>
            <a:br>
              <a:rPr lang="en-US" dirty="0"/>
            </a:br>
            <a:r>
              <a:rPr lang="en-US" sz="1800" b="0" dirty="0">
                <a:latin typeface="Courier New" panose="02070309020205020404" pitchFamily="49" charset="0"/>
                <a:cs typeface="Courier New" panose="02070309020205020404" pitchFamily="49" charset="0"/>
              </a:rPr>
              <a:t>gene network reconstruction | epigenetic causal discovery</a:t>
            </a:r>
          </a:p>
        </p:txBody>
      </p:sp>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p:txBody>
          <a:bodyPr/>
          <a:lstStyle/>
          <a:p>
            <a:r>
              <a:rPr lang="en-US" dirty="0"/>
              <a:t>Soumik Purkayastha</a:t>
            </a:r>
          </a:p>
          <a:p>
            <a:r>
              <a:rPr lang="en-US" dirty="0"/>
              <a:t>Department of Biostatistics, University of Michigan</a:t>
            </a:r>
          </a:p>
          <a:p>
            <a:r>
              <a:rPr lang="en-US" dirty="0"/>
              <a:t>2023-12-15</a:t>
            </a:r>
          </a:p>
        </p:txBody>
      </p:sp>
    </p:spTree>
    <p:extLst>
      <p:ext uri="{BB962C8B-B14F-4D97-AF65-F5344CB8AC3E}">
        <p14:creationId xmlns:p14="http://schemas.microsoft.com/office/powerpoint/2010/main" val="36860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CE2070-220C-70F2-4C55-E45E14C4204B}"/>
              </a:ext>
            </a:extLst>
          </p:cNvPr>
          <p:cNvSpPr>
            <a:spLocks noGrp="1"/>
          </p:cNvSpPr>
          <p:nvPr>
            <p:ph type="ctrTitle"/>
          </p:nvPr>
        </p:nvSpPr>
        <p:spPr>
          <a:xfrm>
            <a:off x="628650" y="282575"/>
            <a:ext cx="7886700" cy="708025"/>
          </a:xfrm>
        </p:spPr>
        <p:txBody>
          <a:bodyPr/>
          <a:lstStyle/>
          <a:p>
            <a:r>
              <a:rPr lang="en-US" sz="4000" dirty="0"/>
              <a:t>Challenge: estimation and inference </a:t>
            </a:r>
          </a:p>
        </p:txBody>
      </p:sp>
      <mc:AlternateContent xmlns:mc="http://schemas.openxmlformats.org/markup-compatibility/2006">
        <mc:Choice xmlns:a14="http://schemas.microsoft.com/office/drawing/2010/main" Requires="a14">
          <p:sp>
            <p:nvSpPr>
              <p:cNvPr id="5" name="Subtitle 2">
                <a:extLst>
                  <a:ext uri="{FF2B5EF4-FFF2-40B4-BE49-F238E27FC236}">
                    <a16:creationId xmlns:a16="http://schemas.microsoft.com/office/drawing/2014/main" id="{02EA1858-8148-BB82-9A0D-14C4B1B9451C}"/>
                  </a:ext>
                </a:extLst>
              </p:cNvPr>
              <p:cNvSpPr>
                <a:spLocks noGrp="1"/>
              </p:cNvSpPr>
              <p:nvPr>
                <p:ph type="subTitle" idx="1"/>
              </p:nvPr>
            </p:nvSpPr>
            <p:spPr>
              <a:xfrm>
                <a:off x="628650" y="1036904"/>
                <a:ext cx="7886700" cy="3200399"/>
              </a:xfrm>
            </p:spPr>
            <p:txBody>
              <a:bodyPr/>
              <a:lstStyle/>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Estimation of MI is a non-parametric statistical problem</a:t>
                </a:r>
                <a:r>
                  <a:rPr lang="en-US" sz="1400" dirty="0">
                    <a:solidFill>
                      <a:srgbClr val="262626"/>
                    </a:solidFill>
                  </a:rPr>
                  <a:t>. </a:t>
                </a: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Typical challenges involve:</a:t>
                </a:r>
              </a:p>
              <a:p>
                <a:pPr marL="800100" lvl="1" indent="-342900" algn="just" fontAlgn="base">
                  <a:spcBef>
                    <a:spcPts val="0"/>
                  </a:spcBef>
                  <a:buFont typeface="+mj-lt"/>
                  <a:buAutoNum type="arabicPeriod"/>
                </a:pPr>
                <a:r>
                  <a:rPr lang="en-US" sz="1400" b="0" i="0" u="none" strike="noStrike" dirty="0">
                    <a:solidFill>
                      <a:srgbClr val="262626"/>
                    </a:solidFill>
                    <a:effectLst/>
                  </a:rPr>
                  <a:t>Estimation without incurring predetermined tuning parameters. </a:t>
                </a:r>
              </a:p>
              <a:p>
                <a:pPr marL="800100" lvl="1" indent="-342900" algn="just" fontAlgn="base">
                  <a:spcBef>
                    <a:spcPts val="0"/>
                  </a:spcBef>
                  <a:buFont typeface="+mj-lt"/>
                  <a:buAutoNum type="arabicPeriod"/>
                </a:pPr>
                <a:r>
                  <a:rPr lang="en-US" sz="1400" b="0" i="0" u="none" strike="noStrike" dirty="0">
                    <a:solidFill>
                      <a:srgbClr val="262626"/>
                    </a:solidFill>
                    <a:effectLst/>
                  </a:rPr>
                  <a:t>Theoretical guarantees on performance: consistency and asymptotic normality. </a:t>
                </a:r>
              </a:p>
              <a:p>
                <a:pPr marL="800100" lvl="1" indent="-342900" algn="just" fontAlgn="base">
                  <a:spcBef>
                    <a:spcPts val="0"/>
                  </a:spcBef>
                  <a:buFont typeface="+mj-lt"/>
                  <a:buAutoNum type="arabicPeriod"/>
                </a:pPr>
                <a:r>
                  <a:rPr lang="en-US" sz="1400" b="0" i="0" u="none" strike="noStrike" dirty="0">
                    <a:solidFill>
                      <a:srgbClr val="262626"/>
                    </a:solidFill>
                    <a:effectLst/>
                  </a:rPr>
                  <a:t>Establishing an </a:t>
                </a:r>
                <a14:m>
                  <m:oMath xmlns:m="http://schemas.openxmlformats.org/officeDocument/2006/math">
                    <m:r>
                      <a:rPr lang="en-US" sz="1400" b="0" i="1" smtClean="0">
                        <a:solidFill>
                          <a:srgbClr val="000000"/>
                        </a:solidFill>
                        <a:latin typeface="Cambria Math" panose="02040503050406030204" pitchFamily="18" charset="0"/>
                      </a:rPr>
                      <m:t>𝑀𝐼</m:t>
                    </m:r>
                  </m:oMath>
                </a14:m>
                <a:r>
                  <a:rPr lang="en-US" sz="1400" b="0" i="0" u="none" strike="noStrike" dirty="0">
                    <a:solidFill>
                      <a:srgbClr val="262626"/>
                    </a:solidFill>
                    <a:effectLst/>
                  </a:rPr>
                  <a:t>-based rule to test for independence.</a:t>
                </a:r>
              </a:p>
            </p:txBody>
          </p:sp>
        </mc:Choice>
        <mc:Fallback>
          <p:sp>
            <p:nvSpPr>
              <p:cNvPr id="5" name="Subtitle 2">
                <a:extLst>
                  <a:ext uri="{FF2B5EF4-FFF2-40B4-BE49-F238E27FC236}">
                    <a16:creationId xmlns:a16="http://schemas.microsoft.com/office/drawing/2014/main" id="{02EA1858-8148-BB82-9A0D-14C4B1B9451C}"/>
                  </a:ext>
                </a:extLst>
              </p:cNvPr>
              <p:cNvSpPr>
                <a:spLocks noGrp="1" noRot="1" noChangeAspect="1" noMove="1" noResize="1" noEditPoints="1" noAdjustHandles="1" noChangeArrowheads="1" noChangeShapeType="1" noTextEdit="1"/>
              </p:cNvSpPr>
              <p:nvPr>
                <p:ph type="subTitle" idx="1"/>
              </p:nvPr>
            </p:nvSpPr>
            <p:spPr>
              <a:xfrm>
                <a:off x="628650" y="1036904"/>
                <a:ext cx="7886700" cy="3200399"/>
              </a:xfrm>
              <a:blipFill>
                <a:blip r:embed="rId2"/>
                <a:stretch>
                  <a:fillRect l="-161" t="-1186" b="-7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27983767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27983767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7" name="TextBox 6">
            <a:extLst>
              <a:ext uri="{FF2B5EF4-FFF2-40B4-BE49-F238E27FC236}">
                <a16:creationId xmlns:a16="http://schemas.microsoft.com/office/drawing/2014/main" id="{575AD6A5-61BE-E015-26EE-7B4C4ACE6126}"/>
              </a:ext>
            </a:extLst>
          </p:cNvPr>
          <p:cNvSpPr txBox="1"/>
          <p:nvPr/>
        </p:nvSpPr>
        <p:spPr>
          <a:xfrm>
            <a:off x="0" y="4324351"/>
            <a:ext cx="9144000" cy="338554"/>
          </a:xfrm>
          <a:prstGeom prst="rect">
            <a:avLst/>
          </a:prstGeom>
          <a:noFill/>
        </p:spPr>
        <p:txBody>
          <a:bodyPr wrap="square">
            <a:spAutoFit/>
          </a:bodyPr>
          <a:lstStyle/>
          <a:p>
            <a:r>
              <a:rPr lang="en-US" sz="800" i="1" dirty="0">
                <a:solidFill>
                  <a:srgbClr val="222222"/>
                </a:solidFill>
              </a:rPr>
              <a:t>1. </a:t>
            </a:r>
            <a:r>
              <a:rPr lang="en-US" sz="800" b="0" i="1" dirty="0">
                <a:solidFill>
                  <a:srgbClr val="222222"/>
                </a:solidFill>
                <a:effectLst/>
              </a:rPr>
              <a:t>Zeng, </a:t>
            </a:r>
            <a:r>
              <a:rPr lang="en-US" sz="800" b="0" i="1" dirty="0" err="1">
                <a:solidFill>
                  <a:srgbClr val="222222"/>
                </a:solidFill>
                <a:effectLst/>
              </a:rPr>
              <a:t>Xianli</a:t>
            </a:r>
            <a:r>
              <a:rPr lang="en-US" sz="800" b="0" i="1" dirty="0">
                <a:solidFill>
                  <a:srgbClr val="222222"/>
                </a:solidFill>
                <a:effectLst/>
              </a:rPr>
              <a:t>, </a:t>
            </a:r>
            <a:r>
              <a:rPr lang="en-US" sz="800" b="0" i="1" dirty="0" err="1">
                <a:solidFill>
                  <a:srgbClr val="222222"/>
                </a:solidFill>
                <a:effectLst/>
              </a:rPr>
              <a:t>Yingcun</a:t>
            </a:r>
            <a:r>
              <a:rPr lang="en-US" sz="800" b="0" i="1" dirty="0">
                <a:solidFill>
                  <a:srgbClr val="222222"/>
                </a:solidFill>
                <a:effectLst/>
              </a:rPr>
              <a:t> Xia, and Howell Tong. "Jackknife approach to the estimation of mutual information." Proceedings of the National Academy of Sciences 115.40 (2018): 9956-9961</a:t>
            </a:r>
          </a:p>
          <a:p>
            <a:r>
              <a:rPr lang="en-US" sz="800" b="0" i="1" dirty="0">
                <a:solidFill>
                  <a:srgbClr val="222222"/>
                </a:solidFill>
                <a:effectLst/>
              </a:rPr>
              <a:t>2. </a:t>
            </a:r>
            <a:r>
              <a:rPr lang="en-US" sz="800" b="0" i="1" dirty="0" err="1">
                <a:solidFill>
                  <a:srgbClr val="222222"/>
                </a:solidFill>
                <a:effectLst/>
              </a:rPr>
              <a:t>Kraskov</a:t>
            </a:r>
            <a:r>
              <a:rPr lang="en-US" sz="800" b="0" i="1" dirty="0">
                <a:solidFill>
                  <a:srgbClr val="222222"/>
                </a:solidFill>
                <a:effectLst/>
              </a:rPr>
              <a:t>, Alexander, Harald </a:t>
            </a:r>
            <a:r>
              <a:rPr lang="en-US" sz="800" b="0" i="1" dirty="0" err="1">
                <a:solidFill>
                  <a:srgbClr val="222222"/>
                </a:solidFill>
                <a:effectLst/>
              </a:rPr>
              <a:t>Stögbauer</a:t>
            </a:r>
            <a:r>
              <a:rPr lang="en-US" sz="800" b="0" i="1" dirty="0">
                <a:solidFill>
                  <a:srgbClr val="222222"/>
                </a:solidFill>
                <a:effectLst/>
              </a:rPr>
              <a:t>, and Peter </a:t>
            </a:r>
            <a:r>
              <a:rPr lang="en-US" sz="800" b="0" i="1" dirty="0" err="1">
                <a:solidFill>
                  <a:srgbClr val="222222"/>
                </a:solidFill>
                <a:effectLst/>
              </a:rPr>
              <a:t>Grassberger</a:t>
            </a:r>
            <a:r>
              <a:rPr lang="en-US" sz="800" b="0" i="1" dirty="0">
                <a:solidFill>
                  <a:srgbClr val="222222"/>
                </a:solidFill>
                <a:effectLst/>
              </a:rPr>
              <a:t>. "Estimating mutual information." Physical review E 69.6 (2004): 066138.</a:t>
            </a:r>
            <a:endParaRPr lang="en-US" sz="800" i="1" dirty="0"/>
          </a:p>
        </p:txBody>
      </p:sp>
    </p:spTree>
    <p:extLst>
      <p:ext uri="{BB962C8B-B14F-4D97-AF65-F5344CB8AC3E}">
        <p14:creationId xmlns:p14="http://schemas.microsoft.com/office/powerpoint/2010/main" val="401185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E57F92-13E1-E634-1491-7DE239E11B9F}"/>
              </a:ext>
            </a:extLst>
          </p:cNvPr>
          <p:cNvSpPr>
            <a:spLocks noGrp="1"/>
          </p:cNvSpPr>
          <p:nvPr>
            <p:ph type="ctrTitle"/>
          </p:nvPr>
        </p:nvSpPr>
        <p:spPr>
          <a:xfrm>
            <a:off x="628650" y="282575"/>
            <a:ext cx="7886700" cy="708025"/>
          </a:xfrm>
        </p:spPr>
        <p:txBody>
          <a:bodyPr/>
          <a:lstStyle/>
          <a:p>
            <a:r>
              <a:rPr lang="en-US" sz="4000" dirty="0"/>
              <a:t>New work: </a:t>
            </a:r>
            <a:r>
              <a:rPr lang="en-US" sz="4000" b="0" dirty="0" err="1">
                <a:solidFill>
                  <a:srgbClr val="C00000"/>
                </a:solidFill>
                <a:latin typeface="Courier New" panose="02070309020205020404" pitchFamily="49" charset="0"/>
                <a:cs typeface="Courier New" panose="02070309020205020404" pitchFamily="49" charset="0"/>
              </a:rPr>
              <a:t>fastMI</a:t>
            </a:r>
            <a:r>
              <a:rPr lang="en-US" sz="4000" dirty="0">
                <a:solidFill>
                  <a:schemeClr val="tx1"/>
                </a:solidFill>
              </a:rPr>
              <a:t> </a:t>
            </a:r>
            <a:endParaRPr lang="en-US" sz="4000" dirty="0"/>
          </a:p>
        </p:txBody>
      </p:sp>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376BEBCB-4D4A-AA80-83AC-95FFB15E2A80}"/>
                  </a:ext>
                </a:extLst>
              </p:cNvPr>
              <p:cNvGraphicFramePr>
                <a:graphicFrameLocks/>
              </p:cNvGraphicFramePr>
              <p:nvPr>
                <p:extLst>
                  <p:ext uri="{D42A27DB-BD31-4B8C-83A1-F6EECF244321}">
                    <p14:modId xmlns:p14="http://schemas.microsoft.com/office/powerpoint/2010/main" val="2853500183"/>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Diagram 4">
                <a:extLst>
                  <a:ext uri="{FF2B5EF4-FFF2-40B4-BE49-F238E27FC236}">
                    <a16:creationId xmlns:a16="http://schemas.microsoft.com/office/drawing/2014/main" id="{376BEBCB-4D4A-AA80-83AC-95FFB15E2A80}"/>
                  </a:ext>
                </a:extLst>
              </p:cNvPr>
              <p:cNvGraphicFramePr>
                <a:graphicFrameLocks/>
              </p:cNvGraphicFramePr>
              <p:nvPr>
                <p:extLst>
                  <p:ext uri="{D42A27DB-BD31-4B8C-83A1-F6EECF244321}">
                    <p14:modId xmlns:p14="http://schemas.microsoft.com/office/powerpoint/2010/main" val="2853500183"/>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6" name="TextBox 5">
            <a:extLst>
              <a:ext uri="{FF2B5EF4-FFF2-40B4-BE49-F238E27FC236}">
                <a16:creationId xmlns:a16="http://schemas.microsoft.com/office/drawing/2014/main" id="{07A761F3-B1F7-2C17-9446-E53F510DEE3C}"/>
              </a:ext>
            </a:extLst>
          </p:cNvPr>
          <p:cNvSpPr txBox="1"/>
          <p:nvPr/>
        </p:nvSpPr>
        <p:spPr>
          <a:xfrm>
            <a:off x="0" y="4459193"/>
            <a:ext cx="9144000" cy="215444"/>
          </a:xfrm>
          <a:prstGeom prst="rect">
            <a:avLst/>
          </a:prstGeom>
          <a:noFill/>
        </p:spPr>
        <p:txBody>
          <a:bodyPr wrap="square">
            <a:spAutoFit/>
          </a:bodyPr>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111465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9FA2CE-3394-247D-CF27-8D004E1EBDDE}"/>
              </a:ext>
            </a:extLst>
          </p:cNvPr>
          <p:cNvSpPr>
            <a:spLocks noGrp="1"/>
          </p:cNvSpPr>
          <p:nvPr>
            <p:ph type="ctrTitle"/>
          </p:nvPr>
        </p:nvSpPr>
        <p:spPr>
          <a:xfrm>
            <a:off x="628650" y="282575"/>
            <a:ext cx="7886700" cy="708025"/>
          </a:xfrm>
        </p:spPr>
        <p:txBody>
          <a:bodyPr/>
          <a:lstStyle/>
          <a:p>
            <a:pPr lvl="0"/>
            <a:r>
              <a:rPr lang="en-US" sz="4000" b="0" dirty="0" err="1">
                <a:solidFill>
                  <a:srgbClr val="C00000"/>
                </a:solidFill>
                <a:latin typeface="Courier New" panose="02070309020205020404" pitchFamily="49" charset="0"/>
                <a:cs typeface="Courier New" panose="02070309020205020404" pitchFamily="49" charset="0"/>
              </a:rPr>
              <a:t>fastMI</a:t>
            </a:r>
            <a:r>
              <a:rPr lang="en-US" sz="4000" dirty="0">
                <a:solidFill>
                  <a:schemeClr val="tx1"/>
                </a:solidFill>
              </a:rPr>
              <a:t> beats current standard!</a:t>
            </a:r>
          </a:p>
        </p:txBody>
      </p:sp>
      <p:sp>
        <p:nvSpPr>
          <p:cNvPr id="8" name="Subtitle 2">
            <a:extLst>
              <a:ext uri="{FF2B5EF4-FFF2-40B4-BE49-F238E27FC236}">
                <a16:creationId xmlns:a16="http://schemas.microsoft.com/office/drawing/2014/main" id="{2D87298F-C4C8-9DC9-D01B-7F2F983843A6}"/>
              </a:ext>
            </a:extLst>
          </p:cNvPr>
          <p:cNvSpPr>
            <a:spLocks noGrp="1"/>
          </p:cNvSpPr>
          <p:nvPr>
            <p:ph type="subTitle" idx="1"/>
          </p:nvPr>
        </p:nvSpPr>
        <p:spPr>
          <a:xfrm>
            <a:off x="628650" y="1231900"/>
            <a:ext cx="4138332" cy="3200399"/>
          </a:xfrm>
        </p:spPr>
        <p:txBody>
          <a:bodyPr/>
          <a:lstStyle/>
          <a:p>
            <a:pPr marL="457200" indent="-457200">
              <a:buFont typeface="+mj-lt"/>
              <a:buAutoNum type="arabicPeriod"/>
            </a:pPr>
            <a:r>
              <a:rPr lang="en-US" sz="1800" dirty="0"/>
              <a:t>Copula-based: robust to outliers in data. </a:t>
            </a:r>
          </a:p>
          <a:p>
            <a:pPr marL="457200" indent="-457200">
              <a:buFont typeface="+mj-lt"/>
              <a:buAutoNum type="arabicPeriod"/>
            </a:pPr>
            <a:r>
              <a:rPr lang="en-US" sz="1800" dirty="0"/>
              <a:t>Leverage tuning-free density estimation through Fourier transformation.</a:t>
            </a:r>
          </a:p>
          <a:p>
            <a:pPr marL="457200" indent="-457200">
              <a:buFont typeface="+mj-lt"/>
              <a:buAutoNum type="arabicPeriod"/>
            </a:pPr>
            <a:r>
              <a:rPr lang="en-US" sz="1800" dirty="0"/>
              <a:t>Simulations: </a:t>
            </a:r>
            <a:r>
              <a:rPr lang="en-US" sz="1800" dirty="0">
                <a:solidFill>
                  <a:srgbClr val="C00000"/>
                </a:solidFill>
              </a:rPr>
              <a:t>improved accuracy and reduced run-time. </a:t>
            </a:r>
          </a:p>
          <a:p>
            <a:pPr marL="457200" indent="-457200">
              <a:buFont typeface="+mj-lt"/>
              <a:buAutoNum type="arabicPeriod"/>
            </a:pPr>
            <a:r>
              <a:rPr lang="en-US" sz="1800" dirty="0" err="1">
                <a:latin typeface="Courier New" panose="02070309020205020404" pitchFamily="49" charset="0"/>
                <a:cs typeface="Courier New" panose="02070309020205020404" pitchFamily="49" charset="0"/>
              </a:rPr>
              <a:t>fastMI</a:t>
            </a:r>
            <a:r>
              <a:rPr lang="en-US" sz="1800" dirty="0"/>
              <a:t> beats standard estimators in </a:t>
            </a:r>
            <a:r>
              <a:rPr lang="en-US" sz="1800" dirty="0">
                <a:solidFill>
                  <a:srgbClr val="C00000"/>
                </a:solidFill>
              </a:rPr>
              <a:t>empirical power comparisons</a:t>
            </a:r>
            <a:r>
              <a:rPr lang="en-US" sz="1800" dirty="0"/>
              <a:t>.</a:t>
            </a:r>
          </a:p>
        </p:txBody>
      </p:sp>
      <p:pic>
        <p:nvPicPr>
          <p:cNvPr id="9" name="Picture 8">
            <a:extLst>
              <a:ext uri="{FF2B5EF4-FFF2-40B4-BE49-F238E27FC236}">
                <a16:creationId xmlns:a16="http://schemas.microsoft.com/office/drawing/2014/main" id="{21512654-A2A4-BFDC-3CF9-4BA907E01728}"/>
              </a:ext>
            </a:extLst>
          </p:cNvPr>
          <p:cNvPicPr>
            <a:picLocks noChangeAspect="1"/>
          </p:cNvPicPr>
          <p:nvPr/>
        </p:nvPicPr>
        <p:blipFill rotWithShape="1">
          <a:blip r:embed="rId2"/>
          <a:srcRect l="11261" t="10196" r="11599" b="49020"/>
          <a:stretch/>
        </p:blipFill>
        <p:spPr>
          <a:xfrm>
            <a:off x="4766982" y="1147482"/>
            <a:ext cx="3748368" cy="2848535"/>
          </a:xfrm>
          <a:prstGeom prst="rect">
            <a:avLst/>
          </a:prstGeom>
        </p:spPr>
      </p:pic>
    </p:spTree>
    <p:extLst>
      <p:ext uri="{BB962C8B-B14F-4D97-AF65-F5344CB8AC3E}">
        <p14:creationId xmlns:p14="http://schemas.microsoft.com/office/powerpoint/2010/main" val="3867187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a:t>
            </a:r>
          </a:p>
        </p:txBody>
      </p:sp>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r>
              <a:rPr lang="en-US" b="0" dirty="0" err="1">
                <a:latin typeface="Courier New" panose="02070309020205020404" pitchFamily="49" charset="0"/>
                <a:cs typeface="Courier New" panose="02070309020205020404" pitchFamily="49" charset="0"/>
              </a:rPr>
              <a:t>fastMI</a:t>
            </a:r>
            <a:r>
              <a:rPr lang="en-US" dirty="0"/>
              <a:t>-based gene network reconstruction using gene expression data</a:t>
            </a:r>
          </a:p>
        </p:txBody>
      </p:sp>
    </p:spTree>
    <p:extLst>
      <p:ext uri="{BB962C8B-B14F-4D97-AF65-F5344CB8AC3E}">
        <p14:creationId xmlns:p14="http://schemas.microsoft.com/office/powerpoint/2010/main" val="339103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endParaRPr lang="en-US" sz="1200" dirty="0">
              <a:solidFill>
                <a:schemeClr val="bg1"/>
              </a:solidFill>
            </a:endParaRPr>
          </a:p>
          <a:p>
            <a:r>
              <a:rPr lang="en-US" sz="1800" b="1" dirty="0">
                <a:solidFill>
                  <a:schemeClr val="bg1"/>
                </a:solidFill>
              </a:rPr>
              <a:t>Latent: </a:t>
            </a:r>
            <a:r>
              <a:rPr lang="en-US" sz="1800" dirty="0">
                <a:solidFill>
                  <a:schemeClr val="bg1"/>
                </a:solidFill>
              </a:rPr>
              <a:t>GRN controls transcriptional regulation. </a:t>
            </a:r>
          </a:p>
          <a:p>
            <a:r>
              <a:rPr lang="en-US" sz="1800" b="1" dirty="0">
                <a:solidFill>
                  <a:schemeClr val="bg1"/>
                </a:solidFill>
              </a:rPr>
              <a:t>Observable: </a:t>
            </a:r>
            <a:r>
              <a:rPr lang="en-US" sz="1800" dirty="0">
                <a:solidFill>
                  <a:schemeClr val="bg1"/>
                </a:solidFill>
              </a:rPr>
              <a:t>“projection” of GRN that generates gene expression data. </a:t>
            </a:r>
          </a:p>
          <a:p>
            <a:endParaRPr lang="en-US" sz="1200" dirty="0">
              <a:solidFill>
                <a:schemeClr val="bg1"/>
              </a:solidFill>
            </a:endParaRPr>
          </a:p>
          <a:p>
            <a:r>
              <a:rPr lang="en-US" sz="1800" b="1" dirty="0">
                <a:solidFill>
                  <a:schemeClr val="bg1"/>
                </a:solidFill>
              </a:rPr>
              <a:t>Problem: Reverse engineer observable data to infer latent structure.</a:t>
            </a:r>
            <a:endParaRPr lang="en-US" sz="1800" dirty="0">
              <a:solidFill>
                <a:schemeClr val="bg1"/>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3290607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p>
          <a:p>
            <a:r>
              <a:rPr lang="en-US" sz="1800" b="1" dirty="0"/>
              <a:t>Latent: </a:t>
            </a:r>
            <a:r>
              <a:rPr lang="en-US" sz="1800" dirty="0"/>
              <a:t>GRN controls transcriptional regulation. </a:t>
            </a:r>
          </a:p>
          <a:p>
            <a:r>
              <a:rPr lang="en-US" sz="1800" b="1" dirty="0"/>
              <a:t>Observable: </a:t>
            </a:r>
            <a:r>
              <a:rPr lang="en-US" sz="1800" dirty="0"/>
              <a:t>“projection” of GRN that generates gene expression data. </a:t>
            </a:r>
          </a:p>
          <a:p>
            <a:endParaRPr lang="en-US" sz="1200" dirty="0"/>
          </a:p>
          <a:p>
            <a:r>
              <a:rPr lang="en-US" sz="1800" b="1" dirty="0">
                <a:solidFill>
                  <a:schemeClr val="bg1"/>
                </a:solidFill>
              </a:rPr>
              <a:t>Problem: Reverse engineer observable data to infer latent structure.</a:t>
            </a:r>
            <a:endParaRPr lang="en-US" sz="1800" dirty="0">
              <a:solidFill>
                <a:schemeClr val="bg1"/>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4106140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p>
          <a:p>
            <a:r>
              <a:rPr lang="en-US" sz="1800" b="1" dirty="0"/>
              <a:t>Latent: </a:t>
            </a:r>
            <a:r>
              <a:rPr lang="en-US" sz="1800" dirty="0"/>
              <a:t>GRN controls transcriptional regulation. </a:t>
            </a:r>
          </a:p>
          <a:p>
            <a:r>
              <a:rPr lang="en-US" sz="1800" b="1" dirty="0"/>
              <a:t>Observable: </a:t>
            </a:r>
            <a:r>
              <a:rPr lang="en-US" sz="1800" dirty="0"/>
              <a:t>“projection” of GRN that generates gene expression data. </a:t>
            </a:r>
          </a:p>
          <a:p>
            <a:endParaRPr lang="en-US" sz="1200" dirty="0"/>
          </a:p>
          <a:p>
            <a:r>
              <a:rPr lang="en-US" sz="1800" b="1" dirty="0">
                <a:solidFill>
                  <a:srgbClr val="C00000"/>
                </a:solidFill>
              </a:rPr>
              <a:t>Problem: Reverse engineer observable data to infer latent structure.</a:t>
            </a:r>
            <a:endParaRPr lang="en-US" sz="1800" dirty="0">
              <a:solidFill>
                <a:srgbClr val="C00000"/>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202403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292662"/>
              </a:xfrm>
              <a:prstGeom prst="rect">
                <a:avLst/>
              </a:prstGeom>
              <a:noFill/>
            </p:spPr>
            <p:txBody>
              <a:bodyPr wrap="square">
                <a:spAutoFit/>
              </a:bodyPr>
              <a:lstStyle/>
              <a:p>
                <a:pPr algn="just"/>
                <a:r>
                  <a:rPr lang="en-US" sz="1400" dirty="0">
                    <a:solidFill>
                      <a:schemeClr val="bg1"/>
                    </a:solidFill>
                  </a:rPr>
                  <a:t>Conditional mutual information (</a:t>
                </a:r>
                <a:r>
                  <a:rPr lang="en-US" sz="1400" i="1" dirty="0">
                    <a:solidFill>
                      <a:schemeClr val="bg1"/>
                    </a:solidFill>
                  </a:rPr>
                  <a:t>CMI</a:t>
                </a:r>
                <a:r>
                  <a:rPr lang="en-US" sz="1400" dirty="0">
                    <a:solidFill>
                      <a:schemeClr val="bg1"/>
                    </a:solidFill>
                  </a:rPr>
                  <a:t>): measures association between </a:t>
                </a:r>
                <a14:m>
                  <m:oMath xmlns:m="http://schemas.openxmlformats.org/officeDocument/2006/math">
                    <m:r>
                      <a:rPr lang="en-US" sz="1400" b="0" i="1" smtClean="0">
                        <a:solidFill>
                          <a:schemeClr val="bg1"/>
                        </a:solidFill>
                        <a:latin typeface="Cambria Math" panose="02040503050406030204" pitchFamily="18" charset="0"/>
                      </a:rPr>
                      <m:t>𝑋</m:t>
                    </m:r>
                  </m:oMath>
                </a14:m>
                <a:r>
                  <a:rPr lang="en-US" sz="1400" dirty="0">
                    <a:solidFill>
                      <a:schemeClr val="bg1"/>
                    </a:solidFill>
                  </a:rPr>
                  <a:t> and </a:t>
                </a:r>
                <a14:m>
                  <m:oMath xmlns:m="http://schemas.openxmlformats.org/officeDocument/2006/math">
                    <m:r>
                      <a:rPr lang="en-US" sz="1400" b="0" i="1" smtClean="0">
                        <a:solidFill>
                          <a:schemeClr val="bg1"/>
                        </a:solidFill>
                        <a:latin typeface="Cambria Math" panose="02040503050406030204" pitchFamily="18" charset="0"/>
                      </a:rPr>
                      <m:t>𝑌</m:t>
                    </m:r>
                  </m:oMath>
                </a14:m>
                <a:r>
                  <a:rPr lang="en-US" sz="1400" dirty="0">
                    <a:solidFill>
                      <a:schemeClr val="bg1"/>
                    </a:solidFill>
                  </a:rPr>
                  <a:t> conditioned on a third variable </a:t>
                </a:r>
                <a14:m>
                  <m:oMath xmlns:m="http://schemas.openxmlformats.org/officeDocument/2006/math">
                    <m:r>
                      <a:rPr lang="en-US" sz="1400" b="0" i="1" smtClean="0">
                        <a:solidFill>
                          <a:schemeClr val="bg1"/>
                        </a:solidFill>
                        <a:latin typeface="Cambria Math" panose="02040503050406030204" pitchFamily="18" charset="0"/>
                      </a:rPr>
                      <m:t>𝑍</m:t>
                    </m:r>
                    <m:r>
                      <a:rPr lang="en-US" sz="1400" b="0" i="1" smtClean="0">
                        <a:solidFill>
                          <a:schemeClr val="bg1"/>
                        </a:solidFill>
                        <a:latin typeface="Cambria Math" panose="02040503050406030204" pitchFamily="18" charset="0"/>
                      </a:rPr>
                      <m:t>:</m:t>
                    </m:r>
                  </m:oMath>
                </a14:m>
                <a:endParaRPr lang="en-US" sz="1400" dirty="0">
                  <a:solidFill>
                    <a:schemeClr val="bg1"/>
                  </a:solidFill>
                </a:endParaRPr>
              </a:p>
              <a:p>
                <a:pPr algn="just"/>
                <a:endParaRPr lang="en-US" sz="400" dirty="0">
                  <a:solidFill>
                    <a:schemeClr val="bg1"/>
                  </a:solidFill>
                </a:endParaRPr>
              </a:p>
              <a:p>
                <a:pPr algn="just"/>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𝐶𝑀𝐼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e>
                          <m:r>
                            <a:rPr lang="en-US" sz="1400" b="0" i="1" smtClean="0">
                              <a:solidFill>
                                <a:schemeClr val="bg1"/>
                              </a:solidFill>
                              <a:latin typeface="Cambria Math" panose="02040503050406030204" pitchFamily="18" charset="0"/>
                            </a:rPr>
                            <m:t>𝑍</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𝑀𝐼</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𝑍</m:t>
                      </m:r>
                      <m:r>
                        <a:rPr lang="en-US" sz="1400" b="0" i="1" smtClean="0">
                          <a:solidFill>
                            <a:schemeClr val="bg1"/>
                          </a:solidFill>
                          <a:latin typeface="Cambria Math" panose="02040503050406030204" pitchFamily="18" charset="0"/>
                        </a:rPr>
                        <m:t>)</m:t>
                      </m:r>
                    </m:oMath>
                  </m:oMathPara>
                </a14:m>
                <a:endParaRPr lang="en-US" sz="1400" dirty="0">
                  <a:solidFill>
                    <a:schemeClr val="bg1"/>
                  </a:solidFill>
                </a:endParaRPr>
              </a:p>
              <a:p>
                <a:pPr algn="just"/>
                <a:endParaRPr lang="en-US" sz="1400" dirty="0">
                  <a:solidFill>
                    <a:schemeClr val="bg1"/>
                  </a:solidFill>
                </a:endParaRPr>
              </a:p>
              <a:p>
                <a:pPr algn="just"/>
                <a:endParaRPr lang="en-US" sz="400" dirty="0">
                  <a:solidFill>
                    <a:schemeClr val="bg1"/>
                  </a:solidFill>
                </a:endParaRPr>
              </a:p>
              <a:p>
                <a:pPr algn="ctr"/>
                <a14:m>
                  <m:oMath xmlns:m="http://schemas.openxmlformats.org/officeDocument/2006/math">
                    <m:r>
                      <a:rPr lang="en-US" sz="1400" b="0" i="1" smtClean="0">
                        <a:solidFill>
                          <a:schemeClr val="bg1"/>
                        </a:solidFill>
                        <a:latin typeface="Cambria Math" panose="02040503050406030204" pitchFamily="18" charset="0"/>
                      </a:rPr>
                      <m:t>𝐶𝑀𝐼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e>
                        <m:r>
                          <a:rPr lang="en-US" sz="1400" b="0" i="1" smtClean="0">
                            <a:solidFill>
                              <a:schemeClr val="bg1"/>
                            </a:solidFill>
                            <a:latin typeface="Cambria Math" panose="02040503050406030204" pitchFamily="18" charset="0"/>
                          </a:rPr>
                          <m:t>𝑍</m:t>
                        </m:r>
                      </m:e>
                    </m:d>
                    <m:r>
                      <a:rPr lang="en-US" sz="1400" b="0" i="1" smtClean="0">
                        <a:solidFill>
                          <a:schemeClr val="bg1"/>
                        </a:solidFill>
                        <a:latin typeface="Cambria Math" panose="02040503050406030204" pitchFamily="18" charset="0"/>
                      </a:rPr>
                      <m:t>=0</m:t>
                    </m:r>
                  </m:oMath>
                </a14:m>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rPr>
                      <m:t>𝑋</m:t>
                    </m:r>
                    <m:r>
                      <a:rPr lang="en-US" sz="1400" i="1">
                        <a:solidFill>
                          <a:schemeClr val="bg1"/>
                        </a:solidFill>
                        <a:latin typeface="Cambria Math" panose="02040503050406030204" pitchFamily="18" charset="0"/>
                      </a:rPr>
                      <m:t> </m:t>
                    </m:r>
                  </m:oMath>
                </a14:m>
                <a:r>
                  <a:rPr lang="en-US" sz="1400" dirty="0">
                    <a:solidFill>
                      <a:schemeClr val="bg1"/>
                    </a:solidFill>
                  </a:rPr>
                  <a:t>and </a:t>
                </a:r>
                <a14:m>
                  <m:oMath xmlns:m="http://schemas.openxmlformats.org/officeDocument/2006/math">
                    <m:r>
                      <a:rPr lang="en-US" sz="1400" i="1">
                        <a:solidFill>
                          <a:schemeClr val="bg1"/>
                        </a:solidFill>
                        <a:latin typeface="Cambria Math" panose="02040503050406030204" pitchFamily="18" charset="0"/>
                      </a:rPr>
                      <m:t>𝑌</m:t>
                    </m:r>
                  </m:oMath>
                </a14:m>
                <a:r>
                  <a:rPr lang="en-US" sz="1400" dirty="0">
                    <a:solidFill>
                      <a:schemeClr val="bg1"/>
                    </a:solidFill>
                  </a:rPr>
                  <a:t> are independent, conditioned on </a:t>
                </a:r>
                <a14:m>
                  <m:oMath xmlns:m="http://schemas.openxmlformats.org/officeDocument/2006/math">
                    <m:r>
                      <a:rPr lang="en-US" sz="1400" i="1">
                        <a:solidFill>
                          <a:schemeClr val="bg1"/>
                        </a:solidFill>
                        <a:latin typeface="Cambria Math" panose="02040503050406030204" pitchFamily="18" charset="0"/>
                      </a:rPr>
                      <m:t>𝑍</m:t>
                    </m:r>
                  </m:oMath>
                </a14:m>
                <a:r>
                  <a:rPr lang="en-US" sz="1400" dirty="0">
                    <a:solidFill>
                      <a:schemeClr val="bg1"/>
                    </a:solidFill>
                  </a:rPr>
                  <a:t>. </a:t>
                </a:r>
              </a:p>
            </p:txBody>
          </p:sp>
        </mc:Choice>
        <mc:Fallback>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292662"/>
              </a:xfrm>
              <a:prstGeom prst="rect">
                <a:avLst/>
              </a:prstGeom>
              <a:blipFill>
                <a:blip r:embed="rId2"/>
                <a:stretch>
                  <a:fillRect l="-161" t="-971" r="-161" b="-3883"/>
                </a:stretch>
              </a:blipFill>
            </p:spPr>
            <p:txBody>
              <a:bodyPr/>
              <a:lstStyle/>
              <a:p>
                <a:r>
                  <a:rPr lang="en-US">
                    <a:noFill/>
                  </a:rPr>
                  <a:t> </a:t>
                </a:r>
              </a:p>
            </p:txBody>
          </p:sp>
        </mc:Fallback>
      </mc:AlternateContent>
    </p:spTree>
    <p:extLst>
      <p:ext uri="{BB962C8B-B14F-4D97-AF65-F5344CB8AC3E}">
        <p14:creationId xmlns:p14="http://schemas.microsoft.com/office/powerpoint/2010/main" val="89820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p:sp>
        <p:nvSpPr>
          <p:cNvPr id="6" name="TextBox 5">
            <a:extLst>
              <a:ext uri="{FF2B5EF4-FFF2-40B4-BE49-F238E27FC236}">
                <a16:creationId xmlns:a16="http://schemas.microsoft.com/office/drawing/2014/main" id="{4D47BAE6-E4AB-AC7D-B82E-3D547A12D5F1}"/>
              </a:ext>
            </a:extLst>
          </p:cNvPr>
          <p:cNvSpPr txBox="1"/>
          <p:nvPr/>
        </p:nvSpPr>
        <p:spPr>
          <a:xfrm>
            <a:off x="0" y="4202236"/>
            <a:ext cx="9144000" cy="461665"/>
          </a:xfrm>
          <a:prstGeom prst="rect">
            <a:avLst/>
          </a:prstGeom>
          <a:noFill/>
        </p:spPr>
        <p:txBody>
          <a:bodyPr wrap="square">
            <a:spAutoFit/>
          </a:bodyPr>
          <a:lstStyle/>
          <a:p>
            <a:r>
              <a:rPr lang="en-US" sz="800" i="1" dirty="0">
                <a:effectLst/>
              </a:rPr>
              <a:t>1. 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i="1" dirty="0"/>
          </a:p>
          <a:p>
            <a:r>
              <a:rPr lang="en-US" sz="800" i="1" dirty="0"/>
              <a:t>2. </a:t>
            </a:r>
            <a:r>
              <a:rPr lang="en-US" sz="800" i="1" dirty="0" err="1"/>
              <a:t>Spirtes</a:t>
            </a:r>
            <a:r>
              <a:rPr lang="en-US" sz="800" i="1" dirty="0"/>
              <a:t>, Peter, Clark N. </a:t>
            </a:r>
            <a:r>
              <a:rPr lang="en-US" sz="800" i="1" dirty="0" err="1"/>
              <a:t>Glymour</a:t>
            </a:r>
            <a:r>
              <a:rPr lang="en-US" sz="800" i="1" dirty="0"/>
              <a:t>, and Richard </a:t>
            </a:r>
            <a:r>
              <a:rPr lang="en-US" sz="800" i="1" dirty="0" err="1"/>
              <a:t>Scheines</a:t>
            </a:r>
            <a:r>
              <a:rPr lang="en-US" sz="800" i="1" dirty="0"/>
              <a:t>. Causation, prediction, and search. MIT press, 2000.</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292662"/>
              </a:xfrm>
              <a:prstGeom prst="rect">
                <a:avLst/>
              </a:prstGeom>
              <a:noFill/>
            </p:spPr>
            <p:txBody>
              <a:bodyPr wrap="square">
                <a:spAutoFit/>
              </a:bodyPr>
              <a:lstStyle/>
              <a:p>
                <a:pPr algn="just"/>
                <a:r>
                  <a:rPr lang="en-US" sz="1400" dirty="0"/>
                  <a:t>Conditional mutual information (</a:t>
                </a:r>
                <a:r>
                  <a:rPr lang="en-US" sz="1400" i="1" dirty="0"/>
                  <a:t>CMI</a:t>
                </a:r>
                <a:r>
                  <a:rPr lang="en-US" sz="1400" dirty="0"/>
                  <a:t>): measures association between </a:t>
                </a:r>
                <a14:m>
                  <m:oMath xmlns:m="http://schemas.openxmlformats.org/officeDocument/2006/math">
                    <m:r>
                      <a:rPr lang="en-US" sz="1400" b="0" i="1" smtClean="0">
                        <a:latin typeface="Cambria Math" panose="02040503050406030204" pitchFamily="18" charset="0"/>
                      </a:rPr>
                      <m:t>𝑋</m:t>
                    </m:r>
                  </m:oMath>
                </a14:m>
                <a:r>
                  <a:rPr lang="en-US" sz="1400" dirty="0"/>
                  <a:t> and </a:t>
                </a:r>
                <a14:m>
                  <m:oMath xmlns:m="http://schemas.openxmlformats.org/officeDocument/2006/math">
                    <m:r>
                      <a:rPr lang="en-US" sz="1400" b="0" i="1" smtClean="0">
                        <a:latin typeface="Cambria Math" panose="02040503050406030204" pitchFamily="18" charset="0"/>
                      </a:rPr>
                      <m:t>𝑌</m:t>
                    </m:r>
                  </m:oMath>
                </a14:m>
                <a:r>
                  <a:rPr lang="en-US" sz="1400" dirty="0"/>
                  <a:t> conditioned on a third variable </a:t>
                </a:r>
                <a14:m>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oMath>
                </a14:m>
                <a:endParaRPr lang="en-US" sz="1400" dirty="0"/>
              </a:p>
              <a:p>
                <a:pPr algn="just"/>
                <a:endParaRPr lang="en-US" sz="400"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𝑀𝐼</m:t>
                      </m:r>
                      <m:d>
                        <m:dPr>
                          <m:ctrlPr>
                            <a:rPr lang="en-US" sz="1400" b="0" i="1" smtClean="0">
                              <a:solidFill>
                                <a:srgbClr val="00B050"/>
                              </a:solidFill>
                              <a:latin typeface="Cambria Math" panose="02040503050406030204" pitchFamily="18" charset="0"/>
                            </a:rPr>
                          </m:ctrlPr>
                        </m:dPr>
                        <m:e>
                          <m:r>
                            <a:rPr lang="en-US" sz="1400" b="0" i="1" smtClean="0">
                              <a:solidFill>
                                <a:srgbClr val="00B050"/>
                              </a:solidFill>
                              <a:latin typeface="Cambria Math" panose="02040503050406030204" pitchFamily="18" charset="0"/>
                            </a:rPr>
                            <m:t>𝑋</m:t>
                          </m:r>
                          <m:r>
                            <a:rPr lang="en-US" sz="1400" b="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𝑌</m:t>
                          </m:r>
                        </m:e>
                      </m:d>
                      <m:r>
                        <a:rPr lang="en-US" sz="1400" b="0" i="1" smtClean="0">
                          <a:latin typeface="Cambria Math" panose="02040503050406030204" pitchFamily="18" charset="0"/>
                        </a:rPr>
                        <m:t>−</m:t>
                      </m:r>
                      <m:r>
                        <a:rPr lang="en-US" sz="1400" b="0" i="1" smtClean="0">
                          <a:solidFill>
                            <a:srgbClr val="C00000"/>
                          </a:solidFill>
                          <a:latin typeface="Cambria Math" panose="02040503050406030204" pitchFamily="18" charset="0"/>
                        </a:rPr>
                        <m:t>𝑀𝐼</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𝑌</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𝑍</m:t>
                      </m:r>
                      <m:r>
                        <a:rPr lang="en-US" sz="1400" b="0" i="1" smtClean="0">
                          <a:solidFill>
                            <a:srgbClr val="C00000"/>
                          </a:solidFill>
                          <a:latin typeface="Cambria Math" panose="02040503050406030204" pitchFamily="18" charset="0"/>
                        </a:rPr>
                        <m:t>)</m:t>
                      </m:r>
                    </m:oMath>
                  </m:oMathPara>
                </a14:m>
                <a:endParaRPr lang="en-US" sz="1400" dirty="0">
                  <a:solidFill>
                    <a:srgbClr val="C00000"/>
                  </a:solidFill>
                </a:endParaRPr>
              </a:p>
              <a:p>
                <a:pPr algn="just"/>
                <a:endParaRPr lang="en-US" sz="1400" dirty="0"/>
              </a:p>
              <a:p>
                <a:pPr algn="just"/>
                <a:endParaRPr lang="en-US" sz="400" dirty="0"/>
              </a:p>
              <a:p>
                <a:pPr algn="ctr"/>
                <a14:m>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=0</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rPr>
                      <m:t>𝑋</m:t>
                    </m:r>
                    <m:r>
                      <a:rPr lang="en-US" sz="1400" i="1">
                        <a:solidFill>
                          <a:srgbClr val="000000"/>
                        </a:solidFill>
                        <a:latin typeface="Cambria Math" panose="02040503050406030204" pitchFamily="18" charset="0"/>
                      </a:rPr>
                      <m:t> </m:t>
                    </m:r>
                  </m:oMath>
                </a14:m>
                <a:r>
                  <a:rPr lang="en-US" sz="1400" dirty="0"/>
                  <a:t>and </a:t>
                </a:r>
                <a14:m>
                  <m:oMath xmlns:m="http://schemas.openxmlformats.org/officeDocument/2006/math">
                    <m:r>
                      <a:rPr lang="en-US" sz="1400" i="1">
                        <a:latin typeface="Cambria Math" panose="02040503050406030204" pitchFamily="18" charset="0"/>
                      </a:rPr>
                      <m:t>𝑌</m:t>
                    </m:r>
                  </m:oMath>
                </a14:m>
                <a:r>
                  <a:rPr lang="en-US" sz="1400" dirty="0"/>
                  <a:t> are independent, conditioned on </a:t>
                </a:r>
                <a14:m>
                  <m:oMath xmlns:m="http://schemas.openxmlformats.org/officeDocument/2006/math">
                    <m:r>
                      <a:rPr lang="en-US" sz="1400" i="1">
                        <a:latin typeface="Cambria Math" panose="02040503050406030204" pitchFamily="18" charset="0"/>
                      </a:rPr>
                      <m:t>𝑍</m:t>
                    </m:r>
                  </m:oMath>
                </a14:m>
                <a:r>
                  <a:rPr lang="en-US" sz="1400" dirty="0"/>
                  <a:t>. </a:t>
                </a:r>
              </a:p>
            </p:txBody>
          </p:sp>
        </mc:Choice>
        <mc:Fallback>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292662"/>
              </a:xfrm>
              <a:prstGeom prst="rect">
                <a:avLst/>
              </a:prstGeom>
              <a:blipFill>
                <a:blip r:embed="rId2"/>
                <a:stretch>
                  <a:fillRect l="-161" t="-971" r="-161" b="-3883"/>
                </a:stretch>
              </a:blipFill>
            </p:spPr>
            <p:txBody>
              <a:bodyPr/>
              <a:lstStyle/>
              <a:p>
                <a:r>
                  <a:rPr lang="en-US">
                    <a:noFill/>
                  </a:rPr>
                  <a:t> </a:t>
                </a:r>
              </a:p>
            </p:txBody>
          </p:sp>
        </mc:Fallback>
      </mc:AlternateContent>
    </p:spTree>
    <p:extLst>
      <p:ext uri="{BB962C8B-B14F-4D97-AF65-F5344CB8AC3E}">
        <p14:creationId xmlns:p14="http://schemas.microsoft.com/office/powerpoint/2010/main" val="2980273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p:sp>
        <p:nvSpPr>
          <p:cNvPr id="6" name="TextBox 5">
            <a:extLst>
              <a:ext uri="{FF2B5EF4-FFF2-40B4-BE49-F238E27FC236}">
                <a16:creationId xmlns:a16="http://schemas.microsoft.com/office/drawing/2014/main" id="{4D47BAE6-E4AB-AC7D-B82E-3D547A12D5F1}"/>
              </a:ext>
            </a:extLst>
          </p:cNvPr>
          <p:cNvSpPr txBox="1"/>
          <p:nvPr/>
        </p:nvSpPr>
        <p:spPr>
          <a:xfrm>
            <a:off x="0" y="4202236"/>
            <a:ext cx="9144000" cy="461665"/>
          </a:xfrm>
          <a:prstGeom prst="rect">
            <a:avLst/>
          </a:prstGeom>
          <a:noFill/>
        </p:spPr>
        <p:txBody>
          <a:bodyPr wrap="square">
            <a:spAutoFit/>
          </a:bodyPr>
          <a:lstStyle/>
          <a:p>
            <a:r>
              <a:rPr lang="en-US" sz="800" i="1" dirty="0">
                <a:effectLst/>
              </a:rPr>
              <a:t>1. 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i="1" dirty="0"/>
          </a:p>
          <a:p>
            <a:r>
              <a:rPr lang="en-US" sz="800" i="1" dirty="0"/>
              <a:t>2. </a:t>
            </a:r>
            <a:r>
              <a:rPr lang="en-US" sz="800" i="1" dirty="0" err="1"/>
              <a:t>Spirtes</a:t>
            </a:r>
            <a:r>
              <a:rPr lang="en-US" sz="800" i="1" dirty="0"/>
              <a:t>, Peter, Clark N. </a:t>
            </a:r>
            <a:r>
              <a:rPr lang="en-US" sz="800" i="1" dirty="0" err="1"/>
              <a:t>Glymour</a:t>
            </a:r>
            <a:r>
              <a:rPr lang="en-US" sz="800" i="1" dirty="0"/>
              <a:t>, and Richard </a:t>
            </a:r>
            <a:r>
              <a:rPr lang="en-US" sz="800" i="1" dirty="0" err="1"/>
              <a:t>Scheines</a:t>
            </a:r>
            <a:r>
              <a:rPr lang="en-US" sz="800" i="1" dirty="0"/>
              <a:t>. Causation, prediction, and search. MIT press, 2000.</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723549"/>
              </a:xfrm>
              <a:prstGeom prst="rect">
                <a:avLst/>
              </a:prstGeom>
              <a:noFill/>
            </p:spPr>
            <p:txBody>
              <a:bodyPr wrap="square">
                <a:spAutoFit/>
              </a:bodyPr>
              <a:lstStyle/>
              <a:p>
                <a:pPr algn="just"/>
                <a:r>
                  <a:rPr lang="en-US" sz="1400" dirty="0"/>
                  <a:t>Conditional mutual information (</a:t>
                </a:r>
                <a:r>
                  <a:rPr lang="en-US" sz="1400" i="1" dirty="0"/>
                  <a:t>CMI</a:t>
                </a:r>
                <a:r>
                  <a:rPr lang="en-US" sz="1400" dirty="0"/>
                  <a:t>): measures association between </a:t>
                </a:r>
                <a14:m>
                  <m:oMath xmlns:m="http://schemas.openxmlformats.org/officeDocument/2006/math">
                    <m:r>
                      <a:rPr lang="en-US" sz="1400" b="0" i="1" smtClean="0">
                        <a:latin typeface="Cambria Math" panose="02040503050406030204" pitchFamily="18" charset="0"/>
                      </a:rPr>
                      <m:t>𝑋</m:t>
                    </m:r>
                  </m:oMath>
                </a14:m>
                <a:r>
                  <a:rPr lang="en-US" sz="1400" dirty="0"/>
                  <a:t> and </a:t>
                </a:r>
                <a14:m>
                  <m:oMath xmlns:m="http://schemas.openxmlformats.org/officeDocument/2006/math">
                    <m:r>
                      <a:rPr lang="en-US" sz="1400" b="0" i="1" smtClean="0">
                        <a:latin typeface="Cambria Math" panose="02040503050406030204" pitchFamily="18" charset="0"/>
                      </a:rPr>
                      <m:t>𝑌</m:t>
                    </m:r>
                  </m:oMath>
                </a14:m>
                <a:r>
                  <a:rPr lang="en-US" sz="1400" dirty="0"/>
                  <a:t> conditioned on a third variable </a:t>
                </a:r>
                <a14:m>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oMath>
                </a14:m>
                <a:endParaRPr lang="en-US" sz="1400" dirty="0"/>
              </a:p>
              <a:p>
                <a:pPr algn="just"/>
                <a:endParaRPr lang="en-US" sz="400"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𝑀𝐼</m:t>
                      </m:r>
                      <m:d>
                        <m:dPr>
                          <m:ctrlPr>
                            <a:rPr lang="en-US" sz="1400" b="0" i="1" smtClean="0">
                              <a:solidFill>
                                <a:srgbClr val="00B050"/>
                              </a:solidFill>
                              <a:latin typeface="Cambria Math" panose="02040503050406030204" pitchFamily="18" charset="0"/>
                            </a:rPr>
                          </m:ctrlPr>
                        </m:dPr>
                        <m:e>
                          <m:r>
                            <a:rPr lang="en-US" sz="1400" b="0" i="1" smtClean="0">
                              <a:solidFill>
                                <a:srgbClr val="00B050"/>
                              </a:solidFill>
                              <a:latin typeface="Cambria Math" panose="02040503050406030204" pitchFamily="18" charset="0"/>
                            </a:rPr>
                            <m:t>𝑋</m:t>
                          </m:r>
                          <m:r>
                            <a:rPr lang="en-US" sz="1400" b="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𝑌</m:t>
                          </m:r>
                        </m:e>
                      </m:d>
                      <m:r>
                        <a:rPr lang="en-US" sz="1400" b="0" i="1" smtClean="0">
                          <a:latin typeface="Cambria Math" panose="02040503050406030204" pitchFamily="18" charset="0"/>
                        </a:rPr>
                        <m:t>−</m:t>
                      </m:r>
                      <m:r>
                        <a:rPr lang="en-US" sz="1400" b="0" i="1" smtClean="0">
                          <a:solidFill>
                            <a:srgbClr val="C00000"/>
                          </a:solidFill>
                          <a:latin typeface="Cambria Math" panose="02040503050406030204" pitchFamily="18" charset="0"/>
                        </a:rPr>
                        <m:t>𝑀𝐼</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𝑌</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𝑍</m:t>
                      </m:r>
                      <m:r>
                        <a:rPr lang="en-US" sz="1400" b="0" i="1" smtClean="0">
                          <a:solidFill>
                            <a:srgbClr val="C00000"/>
                          </a:solidFill>
                          <a:latin typeface="Cambria Math" panose="02040503050406030204" pitchFamily="18" charset="0"/>
                        </a:rPr>
                        <m:t>)</m:t>
                      </m:r>
                    </m:oMath>
                  </m:oMathPara>
                </a14:m>
                <a:endParaRPr lang="en-US" sz="1400" dirty="0"/>
              </a:p>
              <a:p>
                <a:pPr algn="just"/>
                <a:endParaRPr lang="en-US" sz="1400" dirty="0"/>
              </a:p>
              <a:p>
                <a:pPr algn="just"/>
                <a:endParaRPr lang="en-US" sz="400" dirty="0"/>
              </a:p>
              <a:p>
                <a:pPr algn="ctr"/>
                <a14:m>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=0</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rPr>
                      <m:t>𝑋</m:t>
                    </m:r>
                    <m:r>
                      <a:rPr lang="en-US" sz="1400" i="1">
                        <a:solidFill>
                          <a:srgbClr val="000000"/>
                        </a:solidFill>
                        <a:latin typeface="Cambria Math" panose="02040503050406030204" pitchFamily="18" charset="0"/>
                      </a:rPr>
                      <m:t> </m:t>
                    </m:r>
                  </m:oMath>
                </a14:m>
                <a:r>
                  <a:rPr lang="en-US" sz="1400" dirty="0"/>
                  <a:t>and </a:t>
                </a:r>
                <a14:m>
                  <m:oMath xmlns:m="http://schemas.openxmlformats.org/officeDocument/2006/math">
                    <m:r>
                      <a:rPr lang="en-US" sz="1400" i="1">
                        <a:latin typeface="Cambria Math" panose="02040503050406030204" pitchFamily="18" charset="0"/>
                      </a:rPr>
                      <m:t>𝑌</m:t>
                    </m:r>
                  </m:oMath>
                </a14:m>
                <a:r>
                  <a:rPr lang="en-US" sz="1400" dirty="0"/>
                  <a:t> are independent, conditioned on </a:t>
                </a:r>
                <a14:m>
                  <m:oMath xmlns:m="http://schemas.openxmlformats.org/officeDocument/2006/math">
                    <m:r>
                      <a:rPr lang="en-US" sz="1400" i="1">
                        <a:latin typeface="Cambria Math" panose="02040503050406030204" pitchFamily="18" charset="0"/>
                      </a:rPr>
                      <m:t>𝑍</m:t>
                    </m:r>
                  </m:oMath>
                </a14:m>
                <a:r>
                  <a:rPr lang="en-US" sz="1400" dirty="0"/>
                  <a:t>.</a:t>
                </a:r>
              </a:p>
              <a:p>
                <a:pPr algn="ctr"/>
                <a:endParaRPr lang="en-US" sz="1400" dirty="0"/>
              </a:p>
              <a:p>
                <a:pPr algn="ctr"/>
                <a14:m>
                  <m:oMath xmlns:m="http://schemas.openxmlformats.org/officeDocument/2006/math">
                    <m:r>
                      <a:rPr lang="en-US" sz="1400" b="1" i="1" smtClean="0">
                        <a:solidFill>
                          <a:srgbClr val="C00000"/>
                        </a:solidFill>
                        <a:latin typeface="Cambria Math" panose="02040503050406030204" pitchFamily="18" charset="0"/>
                      </a:rPr>
                      <m:t>𝑪𝑴𝑰</m:t>
                    </m:r>
                  </m:oMath>
                </a14:m>
                <a:r>
                  <a:rPr lang="en-US" sz="1400" b="1" dirty="0">
                    <a:solidFill>
                      <a:srgbClr val="C00000"/>
                    </a:solidFill>
                  </a:rPr>
                  <a:t> controls for confounding in networks</a:t>
                </a:r>
                <a:r>
                  <a:rPr lang="en-US" sz="1400" dirty="0"/>
                  <a:t>.</a:t>
                </a:r>
              </a:p>
            </p:txBody>
          </p:sp>
        </mc:Choice>
        <mc:Fallback>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723549"/>
              </a:xfrm>
              <a:prstGeom prst="rect">
                <a:avLst/>
              </a:prstGeom>
              <a:blipFill>
                <a:blip r:embed="rId2"/>
                <a:stretch>
                  <a:fillRect l="-161" t="-730" r="-161" b="-2920"/>
                </a:stretch>
              </a:blipFill>
            </p:spPr>
            <p:txBody>
              <a:bodyPr/>
              <a:lstStyle/>
              <a:p>
                <a:r>
                  <a:rPr lang="en-US">
                    <a:noFill/>
                  </a:rPr>
                  <a:t> </a:t>
                </a:r>
              </a:p>
            </p:txBody>
          </p:sp>
        </mc:Fallback>
      </mc:AlternateContent>
    </p:spTree>
    <p:extLst>
      <p:ext uri="{BB962C8B-B14F-4D97-AF65-F5344CB8AC3E}">
        <p14:creationId xmlns:p14="http://schemas.microsoft.com/office/powerpoint/2010/main" val="64683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Tree>
    <p:extLst>
      <p:ext uri="{BB962C8B-B14F-4D97-AF65-F5344CB8AC3E}">
        <p14:creationId xmlns:p14="http://schemas.microsoft.com/office/powerpoint/2010/main" val="425384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1849E98-61A3-39B4-49A6-D310ACA9B925}"/>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19" name="Subtitle 2">
            <a:extLst>
              <a:ext uri="{FF2B5EF4-FFF2-40B4-BE49-F238E27FC236}">
                <a16:creationId xmlns:a16="http://schemas.microsoft.com/office/drawing/2014/main" id="{F2FB46A4-6C4F-0FAD-351D-279A25A95888}"/>
              </a:ext>
            </a:extLst>
          </p:cNvPr>
          <p:cNvSpPr>
            <a:spLocks noGrp="1"/>
          </p:cNvSpPr>
          <p:nvPr>
            <p:ph type="subTitle" idx="1"/>
          </p:nvPr>
        </p:nvSpPr>
        <p:spPr>
          <a:xfrm>
            <a:off x="628650" y="1231900"/>
            <a:ext cx="7886700" cy="3200399"/>
          </a:xfrm>
        </p:spPr>
        <p:txBody>
          <a:bodyPr/>
          <a:lstStyle/>
          <a:p>
            <a:r>
              <a:rPr lang="en-US" dirty="0"/>
              <a:t>Content</a:t>
            </a:r>
          </a:p>
        </p:txBody>
      </p:sp>
      <p:grpSp>
        <p:nvGrpSpPr>
          <p:cNvPr id="20" name="Group 19">
            <a:extLst>
              <a:ext uri="{FF2B5EF4-FFF2-40B4-BE49-F238E27FC236}">
                <a16:creationId xmlns:a16="http://schemas.microsoft.com/office/drawing/2014/main" id="{09AE7EF1-9425-58A5-FA02-A535F2B40DF2}"/>
              </a:ext>
            </a:extLst>
          </p:cNvPr>
          <p:cNvGrpSpPr/>
          <p:nvPr/>
        </p:nvGrpSpPr>
        <p:grpSpPr>
          <a:xfrm>
            <a:off x="628650" y="928572"/>
            <a:ext cx="7886700" cy="3317358"/>
            <a:chOff x="628650" y="836428"/>
            <a:chExt cx="7886700" cy="3317358"/>
          </a:xfrm>
        </p:grpSpPr>
        <p:pic>
          <p:nvPicPr>
            <p:cNvPr id="21"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955575E3-33AA-A58C-F3D0-232D953D8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189C1F-39A0-ADA8-BC15-81639A02A097}"/>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rgbClr val="C00000"/>
                  </a:solidFill>
                </a:rPr>
                <a:t>(0) Observed data</a:t>
              </a:r>
            </a:p>
          </p:txBody>
        </p:sp>
        <p:sp>
          <p:nvSpPr>
            <p:cNvPr id="23" name="TextBox 22">
              <a:extLst>
                <a:ext uri="{FF2B5EF4-FFF2-40B4-BE49-F238E27FC236}">
                  <a16:creationId xmlns:a16="http://schemas.microsoft.com/office/drawing/2014/main" id="{E6AF6DDD-09CC-981D-30A8-EEAA52D7DCC1}"/>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24" name="TextBox 23">
              <a:extLst>
                <a:ext uri="{FF2B5EF4-FFF2-40B4-BE49-F238E27FC236}">
                  <a16:creationId xmlns:a16="http://schemas.microsoft.com/office/drawing/2014/main" id="{775317AB-13E8-F7F0-E852-98819E94C093}"/>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rgbClr val="C00000"/>
                  </a:solidFill>
                </a:rPr>
                <a:t>(1) Initial: complete network</a:t>
              </a:r>
            </a:p>
          </p:txBody>
        </p:sp>
        <p:sp>
          <p:nvSpPr>
            <p:cNvPr id="25" name="TextBox 24">
              <a:extLst>
                <a:ext uri="{FF2B5EF4-FFF2-40B4-BE49-F238E27FC236}">
                  <a16:creationId xmlns:a16="http://schemas.microsoft.com/office/drawing/2014/main" id="{DEFF6BC2-DE94-79E4-2B70-73AC1C64E164}"/>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26" name="TextBox 25">
              <a:extLst>
                <a:ext uri="{FF2B5EF4-FFF2-40B4-BE49-F238E27FC236}">
                  <a16:creationId xmlns:a16="http://schemas.microsoft.com/office/drawing/2014/main" id="{0C5FCCB8-BAF7-53C4-557F-5E1EE4E16352}"/>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27" name="TextBox 26">
              <a:extLst>
                <a:ext uri="{FF2B5EF4-FFF2-40B4-BE49-F238E27FC236}">
                  <a16:creationId xmlns:a16="http://schemas.microsoft.com/office/drawing/2014/main" id="{911D5661-FDCE-8394-F326-A693A90960C1}"/>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28" name="TextBox 27">
              <a:extLst>
                <a:ext uri="{FF2B5EF4-FFF2-40B4-BE49-F238E27FC236}">
                  <a16:creationId xmlns:a16="http://schemas.microsoft.com/office/drawing/2014/main" id="{040FE901-D1BC-3CA8-CC1E-1CAEE5C1329F}"/>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29" name="TextBox 28">
              <a:extLst>
                <a:ext uri="{FF2B5EF4-FFF2-40B4-BE49-F238E27FC236}">
                  <a16:creationId xmlns:a16="http://schemas.microsoft.com/office/drawing/2014/main" id="{3865ADBD-3F98-CAC5-96A8-B8C50CE74887}"/>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30" name="TextBox 29">
              <a:extLst>
                <a:ext uri="{FF2B5EF4-FFF2-40B4-BE49-F238E27FC236}">
                  <a16:creationId xmlns:a16="http://schemas.microsoft.com/office/drawing/2014/main" id="{BF9CF1FE-19C1-4A47-BC11-01EF6E8E723E}"/>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31" name="TextBox 30">
            <a:extLst>
              <a:ext uri="{FF2B5EF4-FFF2-40B4-BE49-F238E27FC236}">
                <a16:creationId xmlns:a16="http://schemas.microsoft.com/office/drawing/2014/main" id="{315D7C0A-BC17-F66F-748F-AA80EBEE025F}"/>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2390467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8E2C9A-DB3D-57B7-328C-A31C36F7C858}"/>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F11B56B2-E162-4CAD-DD1A-813C0E47FA58}"/>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2FA8AED4-2DB1-E03C-8FFE-5E4512668665}"/>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D87839F1-EBCA-D1D3-BF53-802858C36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7C8FFF-86EE-732C-605B-40AD107A395A}"/>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3FF85F4F-56B7-0A90-9724-F04029AE9DE8}"/>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F0877CB1-9C6F-612A-3790-E2FF633CABCF}"/>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rgbClr val="C00000"/>
                  </a:solidFill>
                </a:rPr>
                <a:t>(1) Initial: complete network</a:t>
              </a:r>
            </a:p>
          </p:txBody>
        </p:sp>
        <p:sp>
          <p:nvSpPr>
            <p:cNvPr id="11" name="TextBox 10">
              <a:extLst>
                <a:ext uri="{FF2B5EF4-FFF2-40B4-BE49-F238E27FC236}">
                  <a16:creationId xmlns:a16="http://schemas.microsoft.com/office/drawing/2014/main" id="{968B22B9-5A9F-35A9-F41C-F1AAE9806DFB}"/>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12" name="TextBox 11">
              <a:extLst>
                <a:ext uri="{FF2B5EF4-FFF2-40B4-BE49-F238E27FC236}">
                  <a16:creationId xmlns:a16="http://schemas.microsoft.com/office/drawing/2014/main" id="{449CD161-7FFE-FC5C-3061-06F15DA6B02E}"/>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468D2B46-42EF-CFA6-8C41-406B3B1E20B4}"/>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30604162-A292-7D54-B3E8-92DD7E8B33C4}"/>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6334D2DC-8A0E-6269-3EED-198534948BF7}"/>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881A24E3-33A6-DBF0-A246-9B25C7F853CE}"/>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D3B12C23-7D0A-CFFC-BAB3-1DD310A4621D}"/>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228096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9C457-39BE-B26A-842C-8B28631421D9}"/>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72554F14-3FCF-14E8-7A77-8C340BFDCED7}"/>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B1D3196B-A0BB-3024-3C98-1E50A5A996D0}"/>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C6BD1FFD-09C3-9A9D-5F64-FD44A07CE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F1CC94-FE50-609C-DC82-BF879C5B4329}"/>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03D4B923-8CF6-03F9-BAAE-597BE1B39A4E}"/>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26A64465-36E1-6E79-BFE8-267EC6377002}"/>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E7B55357-5AC2-473D-598A-216F1D69E3B6}"/>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12" name="TextBox 11">
              <a:extLst>
                <a:ext uri="{FF2B5EF4-FFF2-40B4-BE49-F238E27FC236}">
                  <a16:creationId xmlns:a16="http://schemas.microsoft.com/office/drawing/2014/main" id="{D17557DA-6B08-E716-5772-1561FE621750}"/>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D7B52D1E-B980-077A-7BE5-659AA04CD864}"/>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D3815E4B-06F2-7F36-1B2F-3D14434FC9BF}"/>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7EB264E0-953D-34EE-1199-17D08E21D9C3}"/>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0B65D111-021D-4E66-3AA8-0ABE0A0D7347}"/>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9FF24858-0CB0-7A51-831A-8EE33B68F7E8}"/>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402098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3A8086-9908-F3AC-B0E0-3B32AF4297D8}"/>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84A6E6D6-F26E-4C23-B3D0-21B5487D4655}"/>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944F9AF7-0A95-38E8-5FA6-99879A4AEB17}"/>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FC0A4E0D-1C68-5F99-D74A-6736A24F5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033939-EFDB-4AFD-DF7E-084311E8788B}"/>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29C64AF7-2147-FCDE-959E-945265CCE29A}"/>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6E2B30E2-02E1-413B-3210-2BD807C6B01A}"/>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190CFB59-84F7-A396-D225-F71C23FAA98D}"/>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DAFBDE4D-D840-5E88-1C06-4E1710D4B66B}"/>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CE05A932-6570-F0D5-993A-6ED4D19E5077}"/>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6A332F06-4F68-9351-F809-737F43E97665}"/>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0C9E078E-861C-F282-65C8-3E996F547E50}"/>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5230A7BF-7E3A-E7C1-AA3D-7DA18DB9F13D}"/>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D3E7389A-C5FD-63EA-07D4-FAF651E9EBE6}"/>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370890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4A6C8F-52E4-C9F8-FF86-DB3A6E1B30EE}"/>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6D3E2D5D-8506-0D84-1A75-CAACDA43A4E7}"/>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45750BC5-A164-96DF-DB55-5124F2962F95}"/>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BEC110FA-1AA7-0E32-58A5-F54BD397E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4892DE-BD27-264C-1F89-DB1D22518141}"/>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7FB20138-613A-129D-02CE-580B30B129A3}"/>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9C57E2D0-093B-27CA-1FFF-98DA570BE4D8}"/>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FA0154DC-A2D7-EE09-2A67-AACF4C5CA0A8}"/>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76F41DAD-B6B3-801B-6B4F-DA1582B3158C}"/>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chemeClr val="bg1"/>
                  </a:solidFill>
                </a:rPr>
                <a:t>(3) Checking confounding</a:t>
              </a:r>
            </a:p>
          </p:txBody>
        </p:sp>
        <p:sp>
          <p:nvSpPr>
            <p:cNvPr id="13" name="TextBox 12">
              <a:extLst>
                <a:ext uri="{FF2B5EF4-FFF2-40B4-BE49-F238E27FC236}">
                  <a16:creationId xmlns:a16="http://schemas.microsoft.com/office/drawing/2014/main" id="{47D118D9-0510-CF50-3E55-423668591BE2}"/>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E1B01EDA-30C6-1D0F-F6ED-E7C20F4F9A18}"/>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4D93BD81-52E3-A154-A138-B9B9A6D21E6C}"/>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A18FD23B-1D74-4677-77F6-C51FCBA9E715}"/>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23B7CC33-812F-AC03-4BDC-808F8C81B2BE}"/>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558877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EFA972-84D4-1411-F2E9-53FDEBE12693}"/>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AF899E8C-B98C-C532-5A16-A779D0CD253A}"/>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4DE5A588-3E35-46B3-D268-B4F064CF6428}"/>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8998878B-25C7-EB31-8174-02FEBC885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5629BF-FC8A-08A9-2B1C-C7E6C5C5ABA8}"/>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9B71A708-3B7A-3AE1-354B-6FB2168EC246}"/>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3228C538-3446-5C9E-C64B-3306168F3DC9}"/>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2DB97488-0C62-38A4-E07A-C20638DDB68C}"/>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3029E49C-C179-5E67-9F51-0186D92E6A03}"/>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chemeClr val="bg1"/>
                  </a:solidFill>
                </a:rPr>
                <a:t>(3) Checking confounding</a:t>
              </a:r>
            </a:p>
          </p:txBody>
        </p:sp>
        <p:sp>
          <p:nvSpPr>
            <p:cNvPr id="13" name="TextBox 12">
              <a:extLst>
                <a:ext uri="{FF2B5EF4-FFF2-40B4-BE49-F238E27FC236}">
                  <a16:creationId xmlns:a16="http://schemas.microsoft.com/office/drawing/2014/main" id="{007B5DF1-90B4-0610-F05F-EC1A599E06EA}"/>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chemeClr val="bg1"/>
                  </a:solidFill>
                </a:rPr>
                <a:t>(4) Ruling out confounding</a:t>
              </a:r>
            </a:p>
          </p:txBody>
        </p:sp>
        <p:sp>
          <p:nvSpPr>
            <p:cNvPr id="14" name="TextBox 13">
              <a:extLst>
                <a:ext uri="{FF2B5EF4-FFF2-40B4-BE49-F238E27FC236}">
                  <a16:creationId xmlns:a16="http://schemas.microsoft.com/office/drawing/2014/main" id="{C6B23F51-373F-B078-C39E-034E13010D20}"/>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0FBD5EC4-FCE3-A3E1-E337-8129A12DAE8E}"/>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F48E70B8-91D4-AED9-2D62-A07ED8582930}"/>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1329A9DB-B501-2D99-7C27-C9778F2CCC04}"/>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41800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6A5B50-80D8-BBD8-FCC7-F3FA5419FCE3}"/>
              </a:ext>
            </a:extLst>
          </p:cNvPr>
          <p:cNvSpPr>
            <a:spLocks noGrp="1"/>
          </p:cNvSpPr>
          <p:nvPr>
            <p:ph type="ctrTitle"/>
          </p:nvPr>
        </p:nvSpPr>
        <p:spPr>
          <a:xfrm>
            <a:off x="628650" y="282575"/>
            <a:ext cx="7886700" cy="708025"/>
          </a:xfrm>
        </p:spPr>
        <p:txBody>
          <a:bodyPr/>
          <a:lstStyle/>
          <a:p>
            <a:r>
              <a:rPr lang="en-US" dirty="0"/>
              <a:t>Example: GRN in DREAM3 dataset</a:t>
            </a:r>
          </a:p>
        </p:txBody>
      </p:sp>
      <p:sp>
        <p:nvSpPr>
          <p:cNvPr id="5" name="Subtitle 2">
            <a:extLst>
              <a:ext uri="{FF2B5EF4-FFF2-40B4-BE49-F238E27FC236}">
                <a16:creationId xmlns:a16="http://schemas.microsoft.com/office/drawing/2014/main" id="{72C0747B-1A3B-764F-B139-35433BA66964}"/>
              </a:ext>
            </a:extLst>
          </p:cNvPr>
          <p:cNvSpPr>
            <a:spLocks noGrp="1"/>
          </p:cNvSpPr>
          <p:nvPr>
            <p:ph type="subTitle" idx="1"/>
          </p:nvPr>
        </p:nvSpPr>
        <p:spPr>
          <a:xfrm>
            <a:off x="628650" y="1071360"/>
            <a:ext cx="7886700" cy="3200399"/>
          </a:xfrm>
        </p:spPr>
        <p:txBody>
          <a:bodyPr/>
          <a:lstStyle/>
          <a:p>
            <a:r>
              <a:rPr lang="en-US" sz="1800" dirty="0"/>
              <a:t>DREAM3: benchmark gene expression data with known underlying GRN. </a:t>
            </a:r>
          </a:p>
          <a:p>
            <a:r>
              <a:rPr lang="en-US" sz="1800" dirty="0"/>
              <a:t>Aim is to  predict GRN from yeast</a:t>
            </a:r>
            <a:r>
              <a:rPr lang="en-US" sz="1800" i="1" dirty="0"/>
              <a:t> </a:t>
            </a:r>
            <a:r>
              <a:rPr lang="en-US" sz="1800" dirty="0"/>
              <a:t>gene expression datasets.  </a:t>
            </a:r>
          </a:p>
        </p:txBody>
      </p:sp>
      <p:sp>
        <p:nvSpPr>
          <p:cNvPr id="6" name="TextBox 5">
            <a:extLst>
              <a:ext uri="{FF2B5EF4-FFF2-40B4-BE49-F238E27FC236}">
                <a16:creationId xmlns:a16="http://schemas.microsoft.com/office/drawing/2014/main" id="{F89DB2CD-0EEA-085A-4488-5DE3156D8B74}"/>
              </a:ext>
            </a:extLst>
          </p:cNvPr>
          <p:cNvSpPr txBox="1"/>
          <p:nvPr/>
        </p:nvSpPr>
        <p:spPr>
          <a:xfrm>
            <a:off x="746594" y="4132217"/>
            <a:ext cx="1849737" cy="300082"/>
          </a:xfrm>
          <a:prstGeom prst="rect">
            <a:avLst/>
          </a:prstGeom>
          <a:noFill/>
        </p:spPr>
        <p:txBody>
          <a:bodyPr wrap="none" rtlCol="0">
            <a:spAutoFit/>
          </a:bodyPr>
          <a:lstStyle/>
          <a:p>
            <a:r>
              <a:rPr lang="en-US" dirty="0"/>
              <a:t>Known GRN in DREAM3</a:t>
            </a:r>
          </a:p>
        </p:txBody>
      </p:sp>
      <p:pic>
        <p:nvPicPr>
          <p:cNvPr id="7" name="Picture 6">
            <a:extLst>
              <a:ext uri="{FF2B5EF4-FFF2-40B4-BE49-F238E27FC236}">
                <a16:creationId xmlns:a16="http://schemas.microsoft.com/office/drawing/2014/main" id="{7E86ACF1-ECEF-FF91-EFDC-1326889024C8}"/>
              </a:ext>
            </a:extLst>
          </p:cNvPr>
          <p:cNvPicPr>
            <a:picLocks noChangeAspect="1"/>
          </p:cNvPicPr>
          <p:nvPr/>
        </p:nvPicPr>
        <p:blipFill>
          <a:blip r:embed="rId2"/>
          <a:stretch>
            <a:fillRect/>
          </a:stretch>
        </p:blipFill>
        <p:spPr>
          <a:xfrm>
            <a:off x="3121731" y="1981199"/>
            <a:ext cx="2900538" cy="2451100"/>
          </a:xfrm>
          <a:prstGeom prst="rect">
            <a:avLst/>
          </a:prstGeom>
          <a:ln>
            <a:solidFill>
              <a:schemeClr val="tx1"/>
            </a:solidFill>
          </a:ln>
        </p:spPr>
      </p:pic>
      <p:grpSp>
        <p:nvGrpSpPr>
          <p:cNvPr id="8" name="Group 7">
            <a:extLst>
              <a:ext uri="{FF2B5EF4-FFF2-40B4-BE49-F238E27FC236}">
                <a16:creationId xmlns:a16="http://schemas.microsoft.com/office/drawing/2014/main" id="{05EE6F4F-B0DE-6DFF-049F-CA6E3050D6C0}"/>
              </a:ext>
            </a:extLst>
          </p:cNvPr>
          <p:cNvGrpSpPr/>
          <p:nvPr/>
        </p:nvGrpSpPr>
        <p:grpSpPr>
          <a:xfrm>
            <a:off x="221193" y="1981199"/>
            <a:ext cx="8701614" cy="2722524"/>
            <a:chOff x="221193" y="1981199"/>
            <a:chExt cx="8701614" cy="2722524"/>
          </a:xfrm>
        </p:grpSpPr>
        <p:pic>
          <p:nvPicPr>
            <p:cNvPr id="9" name="Picture 8">
              <a:extLst>
                <a:ext uri="{FF2B5EF4-FFF2-40B4-BE49-F238E27FC236}">
                  <a16:creationId xmlns:a16="http://schemas.microsoft.com/office/drawing/2014/main" id="{B0EB4485-AB7B-AA4C-911A-33B84913B345}"/>
                </a:ext>
              </a:extLst>
            </p:cNvPr>
            <p:cNvPicPr>
              <a:picLocks noChangeAspect="1"/>
            </p:cNvPicPr>
            <p:nvPr/>
          </p:nvPicPr>
          <p:blipFill>
            <a:blip r:embed="rId3"/>
            <a:stretch>
              <a:fillRect/>
            </a:stretch>
          </p:blipFill>
          <p:spPr>
            <a:xfrm>
              <a:off x="6022269" y="1981199"/>
              <a:ext cx="2900538" cy="2451100"/>
            </a:xfrm>
            <a:prstGeom prst="rect">
              <a:avLst/>
            </a:prstGeom>
            <a:ln>
              <a:solidFill>
                <a:schemeClr val="tx1"/>
              </a:solidFill>
            </a:ln>
          </p:spPr>
        </p:pic>
        <p:pic>
          <p:nvPicPr>
            <p:cNvPr id="10" name="Picture 9">
              <a:extLst>
                <a:ext uri="{FF2B5EF4-FFF2-40B4-BE49-F238E27FC236}">
                  <a16:creationId xmlns:a16="http://schemas.microsoft.com/office/drawing/2014/main" id="{7752BE2B-D6AA-0B85-9437-6D05FD1091C6}"/>
                </a:ext>
              </a:extLst>
            </p:cNvPr>
            <p:cNvPicPr>
              <a:picLocks noChangeAspect="1"/>
            </p:cNvPicPr>
            <p:nvPr/>
          </p:nvPicPr>
          <p:blipFill>
            <a:blip r:embed="rId4"/>
            <a:stretch>
              <a:fillRect/>
            </a:stretch>
          </p:blipFill>
          <p:spPr>
            <a:xfrm>
              <a:off x="221193" y="1981199"/>
              <a:ext cx="2900538" cy="2451100"/>
            </a:xfrm>
            <a:prstGeom prst="rect">
              <a:avLst/>
            </a:prstGeom>
            <a:ln>
              <a:solidFill>
                <a:schemeClr val="tx1"/>
              </a:solidFill>
            </a:ln>
          </p:spPr>
        </p:pic>
        <p:sp>
          <p:nvSpPr>
            <p:cNvPr id="11" name="TextBox 10">
              <a:extLst>
                <a:ext uri="{FF2B5EF4-FFF2-40B4-BE49-F238E27FC236}">
                  <a16:creationId xmlns:a16="http://schemas.microsoft.com/office/drawing/2014/main" id="{5BCE3E54-D349-87F8-CB29-389909B0188D}"/>
                </a:ext>
              </a:extLst>
            </p:cNvPr>
            <p:cNvSpPr txBox="1"/>
            <p:nvPr/>
          </p:nvSpPr>
          <p:spPr>
            <a:xfrm>
              <a:off x="3451950" y="4178383"/>
              <a:ext cx="2240100" cy="507831"/>
            </a:xfrm>
            <a:prstGeom prst="rect">
              <a:avLst/>
            </a:prstGeom>
            <a:noFill/>
          </p:spPr>
          <p:txBody>
            <a:bodyPr wrap="none" rtlCol="0">
              <a:spAutoFit/>
            </a:bodyPr>
            <a:lstStyle/>
            <a:p>
              <a:r>
                <a:rPr lang="en-US" dirty="0"/>
                <a:t>Inferred GRN in Zhang (2012)</a:t>
              </a:r>
            </a:p>
            <a:p>
              <a:pPr algn="ctr"/>
              <a:r>
                <a:rPr lang="en-US" b="1" dirty="0">
                  <a:solidFill>
                    <a:srgbClr val="C00000"/>
                  </a:solidFill>
                </a:rPr>
                <a:t>3 false positives</a:t>
              </a:r>
            </a:p>
          </p:txBody>
        </p:sp>
        <p:sp>
          <p:nvSpPr>
            <p:cNvPr id="12" name="TextBox 11">
              <a:extLst>
                <a:ext uri="{FF2B5EF4-FFF2-40B4-BE49-F238E27FC236}">
                  <a16:creationId xmlns:a16="http://schemas.microsoft.com/office/drawing/2014/main" id="{526F104A-4836-462D-426D-D5F380B51FF6}"/>
                </a:ext>
              </a:extLst>
            </p:cNvPr>
            <p:cNvSpPr txBox="1"/>
            <p:nvPr/>
          </p:nvSpPr>
          <p:spPr>
            <a:xfrm>
              <a:off x="6570497" y="4195892"/>
              <a:ext cx="1804084" cy="507831"/>
            </a:xfrm>
            <a:prstGeom prst="rect">
              <a:avLst/>
            </a:prstGeom>
            <a:noFill/>
          </p:spPr>
          <p:txBody>
            <a:bodyPr wrap="none" rtlCol="0">
              <a:spAutoFit/>
            </a:bodyPr>
            <a:lstStyle/>
            <a:p>
              <a:pPr algn="ctr"/>
              <a:r>
                <a:rPr lang="en-US" dirty="0" err="1">
                  <a:latin typeface="Courier New" panose="02070309020205020404" pitchFamily="49" charset="0"/>
                  <a:cs typeface="Courier New" panose="02070309020205020404" pitchFamily="49" charset="0"/>
                </a:rPr>
                <a:t>fastMI</a:t>
              </a:r>
              <a:r>
                <a:rPr lang="en-US" dirty="0"/>
                <a:t> inferred GRN </a:t>
              </a:r>
            </a:p>
            <a:p>
              <a:pPr algn="ctr"/>
              <a:r>
                <a:rPr lang="en-US" b="1" dirty="0">
                  <a:solidFill>
                    <a:srgbClr val="C00000"/>
                  </a:solidFill>
                </a:rPr>
                <a:t>1 false positive</a:t>
              </a:r>
            </a:p>
          </p:txBody>
        </p:sp>
        <p:sp>
          <p:nvSpPr>
            <p:cNvPr id="13" name="TextBox 12">
              <a:extLst>
                <a:ext uri="{FF2B5EF4-FFF2-40B4-BE49-F238E27FC236}">
                  <a16:creationId xmlns:a16="http://schemas.microsoft.com/office/drawing/2014/main" id="{565A214D-B414-757E-5875-38DD30410CC2}"/>
                </a:ext>
              </a:extLst>
            </p:cNvPr>
            <p:cNvSpPr txBox="1"/>
            <p:nvPr/>
          </p:nvSpPr>
          <p:spPr>
            <a:xfrm>
              <a:off x="727358" y="4195892"/>
              <a:ext cx="1888209" cy="300082"/>
            </a:xfrm>
            <a:prstGeom prst="rect">
              <a:avLst/>
            </a:prstGeom>
            <a:noFill/>
          </p:spPr>
          <p:txBody>
            <a:bodyPr wrap="none" rtlCol="0">
              <a:spAutoFit/>
            </a:bodyPr>
            <a:lstStyle/>
            <a:p>
              <a:r>
                <a:rPr lang="en-US" dirty="0"/>
                <a:t>Known GRN in DREAM 3</a:t>
              </a:r>
              <a:endParaRPr lang="en-US" b="1" dirty="0">
                <a:solidFill>
                  <a:srgbClr val="FF0000"/>
                </a:solidFill>
              </a:endParaRPr>
            </a:p>
          </p:txBody>
        </p:sp>
      </p:grpSp>
    </p:spTree>
    <p:extLst>
      <p:ext uri="{BB962C8B-B14F-4D97-AF65-F5344CB8AC3E}">
        <p14:creationId xmlns:p14="http://schemas.microsoft.com/office/powerpoint/2010/main" val="1410202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D4CA7-4216-FCC3-1507-CADCCD869B6D}"/>
              </a:ext>
            </a:extLst>
          </p:cNvPr>
          <p:cNvSpPr>
            <a:spLocks noGrp="1"/>
          </p:cNvSpPr>
          <p:nvPr>
            <p:ph type="ctrTitle"/>
          </p:nvPr>
        </p:nvSpPr>
        <p:spPr>
          <a:xfrm>
            <a:off x="628650" y="282575"/>
            <a:ext cx="7886700" cy="708025"/>
          </a:xfrm>
        </p:spPr>
        <p:txBody>
          <a:bodyPr/>
          <a:lstStyle/>
          <a:p>
            <a:r>
              <a:rPr lang="en-US" dirty="0"/>
              <a:t>Summary</a:t>
            </a:r>
          </a:p>
        </p:txBody>
      </p:sp>
      <p:sp>
        <p:nvSpPr>
          <p:cNvPr id="5" name="Subtitle 2">
            <a:extLst>
              <a:ext uri="{FF2B5EF4-FFF2-40B4-BE49-F238E27FC236}">
                <a16:creationId xmlns:a16="http://schemas.microsoft.com/office/drawing/2014/main" id="{89A39CE3-E4C1-CF18-7839-3F4EE60CB474}"/>
              </a:ext>
            </a:extLst>
          </p:cNvPr>
          <p:cNvSpPr>
            <a:spLocks noGrp="1"/>
          </p:cNvSpPr>
          <p:nvPr>
            <p:ph type="subTitle" idx="1"/>
          </p:nvPr>
        </p:nvSpPr>
        <p:spPr>
          <a:xfrm>
            <a:off x="628650" y="1231900"/>
            <a:ext cx="7886700" cy="3200399"/>
          </a:xfrm>
        </p:spPr>
        <p:txBody>
          <a:bodyPr anchor="ctr"/>
          <a:lstStyle/>
          <a:p>
            <a:pPr marL="457200" indent="-457200">
              <a:lnSpc>
                <a:spcPct val="100000"/>
              </a:lnSpc>
              <a:buFont typeface="+mj-lt"/>
              <a:buAutoNum type="arabicPeriod"/>
            </a:pPr>
            <a:r>
              <a:rPr lang="en-US" sz="1800" dirty="0" err="1">
                <a:latin typeface="Courier New" panose="02070309020205020404" pitchFamily="49" charset="0"/>
                <a:cs typeface="Courier New" panose="02070309020205020404" pitchFamily="49" charset="0"/>
              </a:rPr>
              <a:t>fastMI</a:t>
            </a:r>
            <a:r>
              <a:rPr lang="en-US" dirty="0">
                <a:latin typeface="Courier New" panose="02070309020205020404" pitchFamily="49" charset="0"/>
                <a:cs typeface="Courier New" panose="02070309020205020404" pitchFamily="49" charset="0"/>
              </a:rPr>
              <a:t>: </a:t>
            </a:r>
            <a:r>
              <a:rPr lang="en-US" sz="1800" dirty="0"/>
              <a:t>association measures that is:</a:t>
            </a:r>
          </a:p>
          <a:p>
            <a:pPr marL="914400" lvl="1" indent="-457200" algn="l">
              <a:lnSpc>
                <a:spcPct val="100000"/>
              </a:lnSpc>
              <a:buFont typeface="+mj-lt"/>
              <a:buAutoNum type="arabicPeriod"/>
            </a:pPr>
            <a:r>
              <a:rPr lang="en-US" sz="1800" dirty="0"/>
              <a:t>Able to detect complex association</a:t>
            </a:r>
          </a:p>
          <a:p>
            <a:pPr marL="914400" lvl="1" indent="-457200" algn="l">
              <a:lnSpc>
                <a:spcPct val="100000"/>
              </a:lnSpc>
              <a:buFont typeface="+mj-lt"/>
              <a:buAutoNum type="arabicPeriod"/>
            </a:pPr>
            <a:r>
              <a:rPr lang="en-US" sz="1800" dirty="0"/>
              <a:t>Have attractive theoretical properties</a:t>
            </a:r>
          </a:p>
          <a:p>
            <a:pPr marL="914400" lvl="1" indent="-457200" algn="l">
              <a:lnSpc>
                <a:spcPct val="100000"/>
              </a:lnSpc>
              <a:buFont typeface="+mj-lt"/>
              <a:buAutoNum type="arabicPeriod"/>
            </a:pPr>
            <a:r>
              <a:rPr lang="en-US" sz="1800" dirty="0"/>
              <a:t>Exhibit good practical performance (reduced error, improved runtime).</a:t>
            </a:r>
          </a:p>
          <a:p>
            <a:pPr lvl="1" algn="l">
              <a:lnSpc>
                <a:spcPct val="100000"/>
              </a:lnSpc>
            </a:pPr>
            <a:endParaRPr lang="en-US" sz="1800" dirty="0"/>
          </a:p>
          <a:p>
            <a:pPr marL="457200" indent="-457200">
              <a:lnSpc>
                <a:spcPct val="100000"/>
              </a:lnSpc>
              <a:buFont typeface="+mj-lt"/>
              <a:buAutoNum type="arabicPeriod"/>
            </a:pPr>
            <a:r>
              <a:rPr lang="en-US" sz="1800" dirty="0" err="1">
                <a:latin typeface="Courier New" panose="02070309020205020404" pitchFamily="49" charset="0"/>
                <a:cs typeface="Courier New" panose="02070309020205020404" pitchFamily="49" charset="0"/>
              </a:rPr>
              <a:t>fastMI</a:t>
            </a:r>
            <a:r>
              <a:rPr lang="en-US" sz="1800" dirty="0"/>
              <a:t> uses tuning-free estimation strategy; is a powerful test of independence. </a:t>
            </a:r>
          </a:p>
          <a:p>
            <a:pPr marL="457200" indent="-457200">
              <a:lnSpc>
                <a:spcPct val="150000"/>
              </a:lnSpc>
              <a:buFont typeface="+mj-lt"/>
              <a:buAutoNum type="arabicPeriod"/>
            </a:pPr>
            <a:r>
              <a:rPr lang="en-US" sz="1800" dirty="0"/>
              <a:t>Using </a:t>
            </a:r>
            <a:r>
              <a:rPr lang="en-US" sz="1800" dirty="0" err="1">
                <a:latin typeface="Courier New" panose="02070309020205020404" pitchFamily="49" charset="0"/>
                <a:cs typeface="Courier New" panose="02070309020205020404" pitchFamily="49" charset="0"/>
              </a:rPr>
              <a:t>fastMI</a:t>
            </a:r>
            <a:r>
              <a:rPr lang="en-US" sz="1800" dirty="0"/>
              <a:t>, we can infer gene networks. </a:t>
            </a:r>
          </a:p>
        </p:txBody>
      </p:sp>
    </p:spTree>
    <p:extLst>
      <p:ext uri="{BB962C8B-B14F-4D97-AF65-F5344CB8AC3E}">
        <p14:creationId xmlns:p14="http://schemas.microsoft.com/office/powerpoint/2010/main" val="49861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cxnSpLocks/>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cxnSpLocks/>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chemeClr val="bg1">
                    <a:lumMod val="65000"/>
                  </a:schemeClr>
                </a:solidFill>
              </a:rPr>
              <a:t>association</a:t>
            </a:r>
            <a:r>
              <a:rPr lang="en-US" b="1" dirty="0">
                <a:solidFill>
                  <a:srgbClr val="C00000"/>
                </a:solidFill>
              </a:rPr>
              <a:t> </a:t>
            </a:r>
            <a:r>
              <a:rPr lang="en-US" b="1" dirty="0">
                <a:solidFill>
                  <a:schemeClr val="bg1">
                    <a:lumMod val="65000"/>
                  </a:schemeClr>
                </a:solidFill>
              </a:rPr>
              <a:t>and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00B050"/>
                </a:solidFill>
              </a:rPr>
              <a:t>Deliverables</a:t>
            </a:r>
            <a:r>
              <a:rPr lang="en-US" dirty="0">
                <a:solidFill>
                  <a:srgbClr val="00B050"/>
                </a:solidFill>
              </a:rPr>
              <a:t>: </a:t>
            </a:r>
          </a:p>
          <a:p>
            <a:pPr marL="342900" indent="-342900">
              <a:buAutoNum type="alphaLcParenBoth"/>
            </a:pPr>
            <a:r>
              <a:rPr lang="en-US" dirty="0">
                <a:solidFill>
                  <a:schemeClr val="bg1">
                    <a:lumMod val="65000"/>
                  </a:schemeClr>
                </a:solidFill>
              </a:rPr>
              <a:t>Measure association in gene networks </a:t>
            </a:r>
          </a:p>
          <a:p>
            <a:pPr marL="342900" indent="-342900">
              <a:buAutoNum type="alphaLcParenBoth"/>
            </a:pPr>
            <a:r>
              <a:rPr lang="en-US" dirty="0">
                <a:solidFill>
                  <a:srgbClr val="00B050"/>
                </a:solidFill>
              </a:rPr>
              <a:t>Detect directionality between DNA methylation and blood pressure   </a:t>
            </a:r>
          </a:p>
        </p:txBody>
      </p:sp>
    </p:spTree>
    <p:extLst>
      <p:ext uri="{BB962C8B-B14F-4D97-AF65-F5344CB8AC3E}">
        <p14:creationId xmlns:p14="http://schemas.microsoft.com/office/powerpoint/2010/main" val="1784427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58E9F8-1D66-709D-7CB7-4FE92E5155EA}"/>
              </a:ext>
            </a:extLst>
          </p:cNvPr>
          <p:cNvSpPr>
            <a:spLocks noGrp="1"/>
          </p:cNvSpPr>
          <p:nvPr>
            <p:ph type="ctrTitle"/>
          </p:nvPr>
        </p:nvSpPr>
        <p:spPr>
          <a:xfrm>
            <a:off x="0" y="2347838"/>
            <a:ext cx="9144000" cy="1790700"/>
          </a:xfrm>
        </p:spPr>
        <p:txBody>
          <a:bodyPr/>
          <a:lstStyle/>
          <a:p>
            <a:br>
              <a:rPr lang="en-US" b="0" i="0" dirty="0">
                <a:solidFill>
                  <a:schemeClr val="bg2"/>
                </a:solidFill>
                <a:effectLst/>
              </a:rPr>
            </a:br>
            <a:r>
              <a:rPr lang="en-US" i="0" dirty="0">
                <a:solidFill>
                  <a:schemeClr val="bg2"/>
                </a:solidFill>
                <a:effectLst/>
              </a:rPr>
              <a:t>Inferring Asymmetric Relations via Cross-fitting Data Analytics</a:t>
            </a:r>
            <a:br>
              <a:rPr lang="en-US" i="0" dirty="0">
                <a:solidFill>
                  <a:schemeClr val="bg2"/>
                </a:solidFill>
                <a:effectLst/>
              </a:rPr>
            </a:br>
            <a:r>
              <a:rPr lang="en-US" sz="2000" b="0" dirty="0">
                <a:latin typeface="Courier New" panose="02070309020205020404" pitchFamily="49" charset="0"/>
                <a:cs typeface="Courier New" panose="02070309020205020404" pitchFamily="49" charset="0"/>
              </a:rPr>
              <a:t>&lt;epigenetic causal discovery&gt;</a:t>
            </a:r>
            <a:endParaRPr lang="en-US" sz="2000" dirty="0">
              <a:solidFill>
                <a:schemeClr val="bg2"/>
              </a:solidFill>
              <a:cs typeface="Courier New" panose="02070309020205020404" pitchFamily="49" charset="0"/>
            </a:endParaRPr>
          </a:p>
        </p:txBody>
      </p:sp>
      <p:sp>
        <p:nvSpPr>
          <p:cNvPr id="10" name="TextBox 9">
            <a:extLst>
              <a:ext uri="{FF2B5EF4-FFF2-40B4-BE49-F238E27FC236}">
                <a16:creationId xmlns:a16="http://schemas.microsoft.com/office/drawing/2014/main" id="{4C927468-CD89-DAA0-D117-C80E156A4DF1}"/>
              </a:ext>
            </a:extLst>
          </p:cNvPr>
          <p:cNvSpPr txBox="1"/>
          <p:nvPr/>
        </p:nvSpPr>
        <p:spPr>
          <a:xfrm>
            <a:off x="0" y="4928056"/>
            <a:ext cx="9144000" cy="215444"/>
          </a:xfrm>
          <a:prstGeom prst="rect">
            <a:avLst/>
          </a:prstGeom>
          <a:noFill/>
        </p:spPr>
        <p:txBody>
          <a:bodyPr wrap="square">
            <a:spAutoFit/>
          </a:bodyPr>
          <a:lstStyle/>
          <a:p>
            <a:r>
              <a:rPr lang="en-US" sz="800" b="0" i="0" dirty="0">
                <a:solidFill>
                  <a:schemeClr val="bg1"/>
                </a:solidFill>
                <a:effectLst/>
              </a:rPr>
              <a:t>Purkayastha, Soumik, and Peter XK Song. "Asymmetric predictability in causal discovery: an information theoretic approach." </a:t>
            </a:r>
            <a:r>
              <a:rPr lang="en-US" sz="800" b="0" i="1" dirty="0" err="1">
                <a:solidFill>
                  <a:schemeClr val="bg1"/>
                </a:solidFill>
                <a:effectLst/>
              </a:rPr>
              <a:t>arXiv</a:t>
            </a:r>
            <a:r>
              <a:rPr lang="en-US" sz="800" b="0" i="1" dirty="0">
                <a:solidFill>
                  <a:schemeClr val="bg1"/>
                </a:solidFill>
                <a:effectLst/>
              </a:rPr>
              <a:t> preprint arXiv:2210.14455</a:t>
            </a:r>
            <a:r>
              <a:rPr lang="en-US" sz="800" b="0" i="0" dirty="0">
                <a:solidFill>
                  <a:schemeClr val="bg1"/>
                </a:solidFill>
                <a:effectLst/>
              </a:rPr>
              <a:t> (2023).</a:t>
            </a:r>
            <a:endParaRPr lang="en-US" sz="800" dirty="0">
              <a:solidFill>
                <a:schemeClr val="bg1"/>
              </a:solidFill>
            </a:endParaRPr>
          </a:p>
        </p:txBody>
      </p:sp>
    </p:spTree>
    <p:extLst>
      <p:ext uri="{BB962C8B-B14F-4D97-AF65-F5344CB8AC3E}">
        <p14:creationId xmlns:p14="http://schemas.microsoft.com/office/powerpoint/2010/main" val="11690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
        <p:nvSpPr>
          <p:cNvPr id="4" name="Rectangle 3">
            <a:extLst>
              <a:ext uri="{FF2B5EF4-FFF2-40B4-BE49-F238E27FC236}">
                <a16:creationId xmlns:a16="http://schemas.microsoft.com/office/drawing/2014/main" id="{C0AEB1D3-1641-82D6-2909-5ADEA7A243E4}"/>
              </a:ext>
            </a:extLst>
          </p:cNvPr>
          <p:cNvSpPr/>
          <p:nvPr/>
        </p:nvSpPr>
        <p:spPr>
          <a:xfrm>
            <a:off x="6568325" y="2135927"/>
            <a:ext cx="1668257" cy="9144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40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C84EF8-D30E-A7F1-A1CF-3D9AED4A1053}"/>
              </a:ext>
            </a:extLst>
          </p:cNvPr>
          <p:cNvSpPr>
            <a:spLocks noGrp="1"/>
          </p:cNvSpPr>
          <p:nvPr>
            <p:ph type="ctrTitle"/>
          </p:nvPr>
        </p:nvSpPr>
        <p:spPr>
          <a:xfrm>
            <a:off x="628650" y="282575"/>
            <a:ext cx="7886700" cy="708025"/>
          </a:xfrm>
        </p:spPr>
        <p:txBody>
          <a:bodyPr/>
          <a:lstStyle/>
          <a:p>
            <a:r>
              <a:rPr lang="en-US" dirty="0"/>
              <a:t>Studying asymmetry</a:t>
            </a:r>
          </a:p>
        </p:txBody>
      </p:sp>
      <mc:AlternateContent xmlns:mc="http://schemas.openxmlformats.org/markup-compatibility/2006" xmlns:a14="http://schemas.microsoft.com/office/drawing/2010/main">
        <mc:Choice Requires="a14">
          <p:sp>
            <p:nvSpPr>
              <p:cNvPr id="9" name="Subtitle 2">
                <a:extLst>
                  <a:ext uri="{FF2B5EF4-FFF2-40B4-BE49-F238E27FC236}">
                    <a16:creationId xmlns:a16="http://schemas.microsoft.com/office/drawing/2014/main" id="{C3DCA642-1756-EB38-8819-F917D5D334D9}"/>
                  </a:ext>
                </a:extLst>
              </p:cNvPr>
              <p:cNvSpPr>
                <a:spLocks noGrp="1"/>
              </p:cNvSpPr>
              <p:nvPr>
                <p:ph type="subTitle" idx="1"/>
              </p:nvPr>
            </p:nvSpPr>
            <p:spPr>
              <a:xfrm>
                <a:off x="628651" y="1231900"/>
                <a:ext cx="5475952" cy="3200399"/>
              </a:xfrm>
            </p:spPr>
            <p:txBody>
              <a:bodyPr anchor="ctr"/>
              <a:lstStyle/>
              <a:p>
                <a:pPr marL="457200" indent="-457200">
                  <a:lnSpc>
                    <a:spcPct val="150000"/>
                  </a:lnSpc>
                  <a:buFont typeface="+mj-lt"/>
                  <a:buAutoNum type="arabicPeriod"/>
                </a:pPr>
                <a:r>
                  <a:rPr lang="en-US" sz="1800" b="1" dirty="0"/>
                  <a:t>Problem: </a:t>
                </a:r>
                <a:r>
                  <a:rPr lang="en-US" sz="1800" dirty="0"/>
                  <a:t>Investigate asymmetry in variables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r>
                  <a:rPr lang="en-US" sz="1800" dirty="0"/>
                  <a:t> given confounders </a:t>
                </a:r>
                <a14:m>
                  <m:oMath xmlns:m="http://schemas.openxmlformats.org/officeDocument/2006/math">
                    <m:r>
                      <a:rPr lang="en-US" sz="1800" b="1" i="1" smtClean="0">
                        <a:latin typeface="Cambria Math" panose="02040503050406030204" pitchFamily="18" charset="0"/>
                      </a:rPr>
                      <m:t>𝒁</m:t>
                    </m:r>
                  </m:oMath>
                </a14:m>
                <a:r>
                  <a:rPr lang="en-US" sz="1800" dirty="0"/>
                  <a:t>.</a:t>
                </a:r>
              </a:p>
              <a:p>
                <a:pPr marL="457200" indent="-457200">
                  <a:lnSpc>
                    <a:spcPct val="150000"/>
                  </a:lnSpc>
                  <a:buFont typeface="+mj-lt"/>
                  <a:buAutoNum type="arabicPeriod"/>
                </a:pPr>
                <a:r>
                  <a:rPr lang="en-US" sz="1800" dirty="0"/>
                  <a:t>Motivated by Shannon’s seminal work on entropy.</a:t>
                </a:r>
              </a:p>
              <a:p>
                <a:pPr marL="457200" indent="-457200">
                  <a:lnSpc>
                    <a:spcPct val="150000"/>
                  </a:lnSpc>
                  <a:buFont typeface="+mj-lt"/>
                  <a:buAutoNum type="arabicPeriod"/>
                </a:pPr>
                <a:r>
                  <a:rPr lang="en-US" sz="1800" dirty="0"/>
                  <a:t>Data-splitting and cross-fitting inference technique.</a:t>
                </a:r>
              </a:p>
            </p:txBody>
          </p:sp>
        </mc:Choice>
        <mc:Fallback xmlns="">
          <p:sp>
            <p:nvSpPr>
              <p:cNvPr id="9" name="Subtitle 2">
                <a:extLst>
                  <a:ext uri="{FF2B5EF4-FFF2-40B4-BE49-F238E27FC236}">
                    <a16:creationId xmlns:a16="http://schemas.microsoft.com/office/drawing/2014/main" id="{C3DCA642-1756-EB38-8819-F917D5D334D9}"/>
                  </a:ext>
                </a:extLst>
              </p:cNvPr>
              <p:cNvSpPr>
                <a:spLocks noGrp="1" noRot="1" noChangeAspect="1" noMove="1" noResize="1" noEditPoints="1" noAdjustHandles="1" noChangeArrowheads="1" noChangeShapeType="1" noTextEdit="1"/>
              </p:cNvSpPr>
              <p:nvPr>
                <p:ph type="subTitle" idx="1"/>
              </p:nvPr>
            </p:nvSpPr>
            <p:spPr>
              <a:xfrm>
                <a:off x="628651" y="1231900"/>
                <a:ext cx="5475952" cy="3200399"/>
              </a:xfrm>
              <a:blipFill>
                <a:blip r:embed="rId2"/>
                <a:stretch>
                  <a:fillRect l="-92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9AA836A1-9525-42C1-5920-41342A023331}"/>
              </a:ext>
            </a:extLst>
          </p:cNvPr>
          <p:cNvGrpSpPr/>
          <p:nvPr/>
        </p:nvGrpSpPr>
        <p:grpSpPr>
          <a:xfrm>
            <a:off x="6477298" y="931041"/>
            <a:ext cx="1845487" cy="1577892"/>
            <a:chOff x="6761302" y="2571750"/>
            <a:chExt cx="1845487" cy="1577892"/>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92D73C76-2ED9-DB86-8F6D-14AB86D8C79C}"/>
                    </a:ext>
                  </a:extLst>
                </p:cNvPr>
                <p:cNvSpPr>
                  <a:spLocks noChangeAspect="1"/>
                </p:cNvSpPr>
                <p:nvPr/>
              </p:nvSpPr>
              <p:spPr>
                <a:xfrm>
                  <a:off x="6761302" y="3517899"/>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11" name="Oval 10">
                  <a:extLst>
                    <a:ext uri="{FF2B5EF4-FFF2-40B4-BE49-F238E27FC236}">
                      <a16:creationId xmlns:a16="http://schemas.microsoft.com/office/drawing/2014/main" id="{92D73C76-2ED9-DB86-8F6D-14AB86D8C79C}"/>
                    </a:ext>
                  </a:extLst>
                </p:cNvPr>
                <p:cNvSpPr>
                  <a:spLocks noRot="1" noChangeAspect="1" noMove="1" noResize="1" noEditPoints="1" noAdjustHandles="1" noChangeArrowheads="1" noChangeShapeType="1" noTextEdit="1"/>
                </p:cNvSpPr>
                <p:nvPr/>
              </p:nvSpPr>
              <p:spPr>
                <a:xfrm>
                  <a:off x="6761302" y="3517899"/>
                  <a:ext cx="548640" cy="54864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B4A17342-D6DF-03A7-CD9D-87C2687C0930}"/>
                    </a:ext>
                  </a:extLst>
                </p:cNvPr>
                <p:cNvSpPr>
                  <a:spLocks noChangeAspect="1"/>
                </p:cNvSpPr>
                <p:nvPr/>
              </p:nvSpPr>
              <p:spPr>
                <a:xfrm>
                  <a:off x="8058149" y="3517899"/>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13" name="Oval 12">
                  <a:extLst>
                    <a:ext uri="{FF2B5EF4-FFF2-40B4-BE49-F238E27FC236}">
                      <a16:creationId xmlns:a16="http://schemas.microsoft.com/office/drawing/2014/main" id="{B4A17342-D6DF-03A7-CD9D-87C2687C0930}"/>
                    </a:ext>
                  </a:extLst>
                </p:cNvPr>
                <p:cNvSpPr>
                  <a:spLocks noRot="1" noChangeAspect="1" noMove="1" noResize="1" noEditPoints="1" noAdjustHandles="1" noChangeArrowheads="1" noChangeShapeType="1" noTextEdit="1"/>
                </p:cNvSpPr>
                <p:nvPr/>
              </p:nvSpPr>
              <p:spPr>
                <a:xfrm>
                  <a:off x="8058149" y="3517899"/>
                  <a:ext cx="548640" cy="54864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D9ECC5D-E75A-08B4-0F26-A5AAEEEB2D0E}"/>
                    </a:ext>
                  </a:extLst>
                </p:cNvPr>
                <p:cNvSpPr>
                  <a:spLocks noChangeAspect="1"/>
                </p:cNvSpPr>
                <p:nvPr/>
              </p:nvSpPr>
              <p:spPr>
                <a:xfrm>
                  <a:off x="7411136" y="2571750"/>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14" name="Oval 13">
                  <a:extLst>
                    <a:ext uri="{FF2B5EF4-FFF2-40B4-BE49-F238E27FC236}">
                      <a16:creationId xmlns:a16="http://schemas.microsoft.com/office/drawing/2014/main" id="{DD9ECC5D-E75A-08B4-0F26-A5AAEEEB2D0E}"/>
                    </a:ext>
                  </a:extLst>
                </p:cNvPr>
                <p:cNvSpPr>
                  <a:spLocks noRot="1" noChangeAspect="1" noMove="1" noResize="1" noEditPoints="1" noAdjustHandles="1" noChangeArrowheads="1" noChangeShapeType="1" noTextEdit="1"/>
                </p:cNvSpPr>
                <p:nvPr/>
              </p:nvSpPr>
              <p:spPr>
                <a:xfrm>
                  <a:off x="7411136" y="2571750"/>
                  <a:ext cx="548640" cy="548640"/>
                </a:xfrm>
                <a:prstGeom prst="ellipse">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ABB8C4-8105-31DE-B9A1-069249E5E59A}"/>
                </a:ext>
              </a:extLst>
            </p:cNvPr>
            <p:cNvCxnSpPr>
              <a:cxnSpLocks/>
              <a:stCxn id="11" idx="6"/>
              <a:endCxn id="13" idx="2"/>
            </p:cNvCxnSpPr>
            <p:nvPr/>
          </p:nvCxnSpPr>
          <p:spPr>
            <a:xfrm>
              <a:off x="7309942" y="3792219"/>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BBAB7E-3378-9654-FC40-1DEEE5E626D8}"/>
                </a:ext>
              </a:extLst>
            </p:cNvPr>
            <p:cNvCxnSpPr>
              <a:stCxn id="14" idx="3"/>
              <a:endCxn id="11" idx="0"/>
            </p:cNvCxnSpPr>
            <p:nvPr/>
          </p:nvCxnSpPr>
          <p:spPr>
            <a:xfrm flipH="1">
              <a:off x="7035622" y="3040044"/>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6F0354-3CAF-0131-E1A7-1F3BC9E15AD5}"/>
                </a:ext>
              </a:extLst>
            </p:cNvPr>
            <p:cNvCxnSpPr>
              <a:stCxn id="14" idx="5"/>
              <a:endCxn id="13" idx="0"/>
            </p:cNvCxnSpPr>
            <p:nvPr/>
          </p:nvCxnSpPr>
          <p:spPr>
            <a:xfrm>
              <a:off x="7879430" y="3040044"/>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606A0-CECC-2B6D-6153-A26287BDF32D}"/>
                    </a:ext>
                  </a:extLst>
                </p:cNvPr>
                <p:cNvSpPr txBox="1"/>
                <p:nvPr/>
              </p:nvSpPr>
              <p:spPr>
                <a:xfrm>
                  <a:off x="7173039" y="3841865"/>
                  <a:ext cx="10220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i="1" smtClean="0">
                                <a:latin typeface="Cambria Math" panose="02040503050406030204" pitchFamily="18" charset="0"/>
                              </a:rPr>
                              <m:t>𝑋</m:t>
                            </m:r>
                            <m:r>
                              <a:rPr lang="en-US" sz="1400" i="1" smtClean="0">
                                <a:latin typeface="Cambria Math" panose="02040503050406030204" pitchFamily="18" charset="0"/>
                              </a:rPr>
                              <m:t>→</m:t>
                            </m:r>
                            <m:r>
                              <a:rPr lang="en-US" sz="1400" i="1" smtClean="0">
                                <a:latin typeface="Cambria Math" panose="02040503050406030204" pitchFamily="18" charset="0"/>
                              </a:rPr>
                              <m:t>𝑌</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2" name="TextBox 21">
                  <a:extLst>
                    <a:ext uri="{FF2B5EF4-FFF2-40B4-BE49-F238E27FC236}">
                      <a16:creationId xmlns:a16="http://schemas.microsoft.com/office/drawing/2014/main" id="{B3D606A0-CECC-2B6D-6153-A26287BDF32D}"/>
                    </a:ext>
                  </a:extLst>
                </p:cNvPr>
                <p:cNvSpPr txBox="1">
                  <a:spLocks noRot="1" noChangeAspect="1" noMove="1" noResize="1" noEditPoints="1" noAdjustHandles="1" noChangeArrowheads="1" noChangeShapeType="1" noTextEdit="1"/>
                </p:cNvSpPr>
                <p:nvPr/>
              </p:nvSpPr>
              <p:spPr>
                <a:xfrm>
                  <a:off x="7173039" y="3841865"/>
                  <a:ext cx="1022011" cy="307777"/>
                </a:xfrm>
                <a:prstGeom prst="rect">
                  <a:avLst/>
                </a:prstGeom>
                <a:blipFill>
                  <a:blip r:embed="rId6"/>
                  <a:stretch>
                    <a:fillRect b="-800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1CB38B61-D082-E315-278B-EFEE1819FEF4}"/>
              </a:ext>
            </a:extLst>
          </p:cNvPr>
          <p:cNvGrpSpPr/>
          <p:nvPr/>
        </p:nvGrpSpPr>
        <p:grpSpPr>
          <a:xfrm>
            <a:off x="6477296" y="2854407"/>
            <a:ext cx="1845487" cy="1577892"/>
            <a:chOff x="6761302" y="790122"/>
            <a:chExt cx="1845487" cy="1577892"/>
          </a:xfrm>
        </p:grpSpPr>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3ED80A3-02CD-4574-6D5F-B5D51DE739C2}"/>
                    </a:ext>
                  </a:extLst>
                </p:cNvPr>
                <p:cNvSpPr>
                  <a:spLocks noChangeAspect="1"/>
                </p:cNvSpPr>
                <p:nvPr/>
              </p:nvSpPr>
              <p:spPr>
                <a:xfrm>
                  <a:off x="6761302" y="1736271"/>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23" name="Oval 22">
                  <a:extLst>
                    <a:ext uri="{FF2B5EF4-FFF2-40B4-BE49-F238E27FC236}">
                      <a16:creationId xmlns:a16="http://schemas.microsoft.com/office/drawing/2014/main" id="{03ED80A3-02CD-4574-6D5F-B5D51DE739C2}"/>
                    </a:ext>
                  </a:extLst>
                </p:cNvPr>
                <p:cNvSpPr>
                  <a:spLocks noRot="1" noChangeAspect="1" noMove="1" noResize="1" noEditPoints="1" noAdjustHandles="1" noChangeArrowheads="1" noChangeShapeType="1" noTextEdit="1"/>
                </p:cNvSpPr>
                <p:nvPr/>
              </p:nvSpPr>
              <p:spPr>
                <a:xfrm>
                  <a:off x="6761302" y="1736271"/>
                  <a:ext cx="548640" cy="54864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773ACC45-4A42-FE9E-8659-02D9F2AE5352}"/>
                    </a:ext>
                  </a:extLst>
                </p:cNvPr>
                <p:cNvSpPr>
                  <a:spLocks noChangeAspect="1"/>
                </p:cNvSpPr>
                <p:nvPr/>
              </p:nvSpPr>
              <p:spPr>
                <a:xfrm>
                  <a:off x="8058149" y="1736271"/>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24" name="Oval 23">
                  <a:extLst>
                    <a:ext uri="{FF2B5EF4-FFF2-40B4-BE49-F238E27FC236}">
                      <a16:creationId xmlns:a16="http://schemas.microsoft.com/office/drawing/2014/main" id="{773ACC45-4A42-FE9E-8659-02D9F2AE5352}"/>
                    </a:ext>
                  </a:extLst>
                </p:cNvPr>
                <p:cNvSpPr>
                  <a:spLocks noRot="1" noChangeAspect="1" noMove="1" noResize="1" noEditPoints="1" noAdjustHandles="1" noChangeArrowheads="1" noChangeShapeType="1" noTextEdit="1"/>
                </p:cNvSpPr>
                <p:nvPr/>
              </p:nvSpPr>
              <p:spPr>
                <a:xfrm>
                  <a:off x="8058149" y="1736271"/>
                  <a:ext cx="548640" cy="548640"/>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A89F324-6B45-FBDB-A9A3-9AE7FCDD74A2}"/>
                    </a:ext>
                  </a:extLst>
                </p:cNvPr>
                <p:cNvSpPr>
                  <a:spLocks noChangeAspect="1"/>
                </p:cNvSpPr>
                <p:nvPr/>
              </p:nvSpPr>
              <p:spPr>
                <a:xfrm>
                  <a:off x="7411136" y="790122"/>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25" name="Oval 24">
                  <a:extLst>
                    <a:ext uri="{FF2B5EF4-FFF2-40B4-BE49-F238E27FC236}">
                      <a16:creationId xmlns:a16="http://schemas.microsoft.com/office/drawing/2014/main" id="{CA89F324-6B45-FBDB-A9A3-9AE7FCDD74A2}"/>
                    </a:ext>
                  </a:extLst>
                </p:cNvPr>
                <p:cNvSpPr>
                  <a:spLocks noRot="1" noChangeAspect="1" noMove="1" noResize="1" noEditPoints="1" noAdjustHandles="1" noChangeArrowheads="1" noChangeShapeType="1" noTextEdit="1"/>
                </p:cNvSpPr>
                <p:nvPr/>
              </p:nvSpPr>
              <p:spPr>
                <a:xfrm>
                  <a:off x="7411136" y="790122"/>
                  <a:ext cx="548640" cy="548640"/>
                </a:xfrm>
                <a:prstGeom prst="ellipse">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54F997C-0C69-DF41-B65E-C9B82CFE16D4}"/>
                </a:ext>
              </a:extLst>
            </p:cNvPr>
            <p:cNvCxnSpPr>
              <a:stCxn id="25" idx="3"/>
              <a:endCxn id="23" idx="0"/>
            </p:cNvCxnSpPr>
            <p:nvPr/>
          </p:nvCxnSpPr>
          <p:spPr>
            <a:xfrm flipH="1">
              <a:off x="7035622" y="1258416"/>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488B94-8705-9F9C-5232-158CFDDCD0B3}"/>
                </a:ext>
              </a:extLst>
            </p:cNvPr>
            <p:cNvCxnSpPr>
              <a:stCxn id="25" idx="5"/>
              <a:endCxn id="24" idx="0"/>
            </p:cNvCxnSpPr>
            <p:nvPr/>
          </p:nvCxnSpPr>
          <p:spPr>
            <a:xfrm>
              <a:off x="7879430" y="1258416"/>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15A0BF9-BAC6-095F-4FD2-739C7A34F312}"/>
                    </a:ext>
                  </a:extLst>
                </p:cNvPr>
                <p:cNvSpPr txBox="1"/>
                <p:nvPr/>
              </p:nvSpPr>
              <p:spPr>
                <a:xfrm>
                  <a:off x="7173039" y="2060237"/>
                  <a:ext cx="102566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i="1" smtClean="0">
                                <a:latin typeface="Cambria Math" panose="02040503050406030204" pitchFamily="18" charset="0"/>
                              </a:rPr>
                              <m:t>→</m:t>
                            </m:r>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8" name="TextBox 27">
                  <a:extLst>
                    <a:ext uri="{FF2B5EF4-FFF2-40B4-BE49-F238E27FC236}">
                      <a16:creationId xmlns:a16="http://schemas.microsoft.com/office/drawing/2014/main" id="{815A0BF9-BAC6-095F-4FD2-739C7A34F312}"/>
                    </a:ext>
                  </a:extLst>
                </p:cNvPr>
                <p:cNvSpPr txBox="1">
                  <a:spLocks noRot="1" noChangeAspect="1" noMove="1" noResize="1" noEditPoints="1" noAdjustHandles="1" noChangeArrowheads="1" noChangeShapeType="1" noTextEdit="1"/>
                </p:cNvSpPr>
                <p:nvPr/>
              </p:nvSpPr>
              <p:spPr>
                <a:xfrm>
                  <a:off x="7173039" y="2060237"/>
                  <a:ext cx="1025665" cy="307777"/>
                </a:xfrm>
                <a:prstGeom prst="rect">
                  <a:avLst/>
                </a:prstGeom>
                <a:blipFill>
                  <a:blip r:embed="rId10"/>
                  <a:stretch>
                    <a:fillRect b="-800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C1F2D635-CC9A-037A-B80D-46793CCEF769}"/>
                </a:ext>
              </a:extLst>
            </p:cNvPr>
            <p:cNvCxnSpPr>
              <a:cxnSpLocks/>
              <a:stCxn id="24" idx="2"/>
              <a:endCxn id="23" idx="6"/>
            </p:cNvCxnSpPr>
            <p:nvPr/>
          </p:nvCxnSpPr>
          <p:spPr>
            <a:xfrm flipH="1">
              <a:off x="7309942" y="2010591"/>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08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mc:Choice xmlns:a14="http://schemas.microsoft.com/office/drawing/2010/main"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solidFill>
                      <a:schemeClr val="bg1"/>
                    </a:solidFill>
                  </a:rPr>
                  <a:t>DNA</a:t>
                </a:r>
                <a:r>
                  <a:rPr lang="en-US" sz="1800" dirty="0">
                    <a:solidFill>
                      <a:schemeClr val="bg1"/>
                    </a:solidFill>
                  </a:rPr>
                  <a:t> expression controlled by methylation </a:t>
                </a:r>
                <a:r>
                  <a:rPr lang="en-US" sz="1800" i="1" dirty="0">
                    <a:solidFill>
                      <a:schemeClr val="bg1"/>
                    </a:solidFill>
                  </a:rPr>
                  <a:t>DNAm</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Epigenetics and cardiovascular function such as blood pressure (BP) are closely related (</a:t>
                </a:r>
                <a:r>
                  <a:rPr lang="en-US" sz="1800" i="1" dirty="0">
                    <a:solidFill>
                      <a:schemeClr val="bg1"/>
                    </a:solidFill>
                  </a:rPr>
                  <a:t>Shi et al, 2022</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spTree>
    <p:extLst>
      <p:ext uri="{BB962C8B-B14F-4D97-AF65-F5344CB8AC3E}">
        <p14:creationId xmlns:p14="http://schemas.microsoft.com/office/powerpoint/2010/main" val="422262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1" y="1991563"/>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97606D-67E8-2640-7528-56582AD83929}"/>
              </a:ext>
            </a:extLst>
          </p:cNvPr>
          <p:cNvCxnSpPr>
            <a:stCxn id="6" idx="2"/>
          </p:cNvCxnSpPr>
          <p:nvPr/>
        </p:nvCxnSpPr>
        <p:spPr>
          <a:xfrm flipH="1">
            <a:off x="716891" y="2357323"/>
            <a:ext cx="1097280" cy="361492"/>
          </a:xfrm>
          <a:prstGeom prst="straightConnector1">
            <a:avLst/>
          </a:prstGeom>
          <a:ln w="1270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mc:Choice xmlns:a14="http://schemas.microsoft.com/office/drawing/2010/main"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solidFill>
                      <a:schemeClr val="bg1"/>
                    </a:solidFill>
                  </a:rPr>
                  <a:t>Epigenetics and cardiovascular function such as blood pressure (BP) are closely related (</a:t>
                </a:r>
                <a:r>
                  <a:rPr lang="en-US" sz="1800" i="1" dirty="0">
                    <a:solidFill>
                      <a:schemeClr val="bg1"/>
                    </a:solidFill>
                  </a:rPr>
                  <a:t>Shi et al, 2022</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spTree>
    <p:extLst>
      <p:ext uri="{BB962C8B-B14F-4D97-AF65-F5344CB8AC3E}">
        <p14:creationId xmlns:p14="http://schemas.microsoft.com/office/powerpoint/2010/main" val="247071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1" y="1991563"/>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97606D-67E8-2640-7528-56582AD83929}"/>
              </a:ext>
            </a:extLst>
          </p:cNvPr>
          <p:cNvCxnSpPr>
            <a:stCxn id="6" idx="2"/>
          </p:cNvCxnSpPr>
          <p:nvPr/>
        </p:nvCxnSpPr>
        <p:spPr>
          <a:xfrm flipH="1">
            <a:off x="716891" y="2357323"/>
            <a:ext cx="1097280" cy="361492"/>
          </a:xfrm>
          <a:prstGeom prst="straightConnector1">
            <a:avLst/>
          </a:prstGeom>
          <a:ln w="1270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xmlns="">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B57572C-720D-E9ED-A80D-6E243085DC2A}"/>
              </a:ext>
            </a:extLst>
          </p:cNvPr>
          <p:cNvCxnSpPr>
            <a:stCxn id="5" idx="7"/>
            <a:endCxn id="6" idx="3"/>
          </p:cNvCxnSpPr>
          <p:nvPr/>
        </p:nvCxnSpPr>
        <p:spPr>
          <a:xfrm flipV="1">
            <a:off x="975522" y="2615954"/>
            <a:ext cx="945778" cy="7891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77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Does </a:t>
                </a:r>
                <a:r>
                  <a:rPr lang="en-US" sz="4000" i="1" dirty="0"/>
                  <a:t>DNAm </a:t>
                </a:r>
                <a14:m>
                  <m:oMath xmlns:m="http://schemas.openxmlformats.org/officeDocument/2006/math">
                    <m:r>
                      <a:rPr lang="en-US" sz="4000" b="1" i="1" smtClean="0">
                        <a:latin typeface="Cambria Math" panose="02040503050406030204" pitchFamily="18" charset="0"/>
                      </a:rPr>
                      <m:t>→</m:t>
                    </m:r>
                  </m:oMath>
                </a14:m>
                <a:r>
                  <a:rPr lang="en-US" sz="4000" i="1" dirty="0"/>
                  <a:t> BP </a:t>
                </a:r>
                <a:r>
                  <a:rPr lang="en-US" sz="4000" dirty="0"/>
                  <a:t>or </a:t>
                </a:r>
                <a:r>
                  <a:rPr lang="en-US" sz="4000" i="1" dirty="0"/>
                  <a:t>BP </a:t>
                </a:r>
                <a14:m>
                  <m:oMath xmlns:m="http://schemas.openxmlformats.org/officeDocument/2006/math">
                    <m:r>
                      <a:rPr lang="en-US" sz="4000" i="1">
                        <a:latin typeface="Cambria Math" panose="02040503050406030204" pitchFamily="18" charset="0"/>
                      </a:rPr>
                      <m:t>→</m:t>
                    </m:r>
                  </m:oMath>
                </a14:m>
                <a:r>
                  <a:rPr lang="en-US" sz="4000" i="1" dirty="0"/>
                  <a:t> DNAm</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t>Confirm if (I) </a:t>
                </a:r>
                <a:r>
                  <a:rPr lang="en-US" sz="1800" b="1" i="1" dirty="0">
                    <a:solidFill>
                      <a:srgbClr val="00B050"/>
                    </a:solidFill>
                  </a:rPr>
                  <a:t>DNAm </a:t>
                </a:r>
                <a14:m>
                  <m:oMath xmlns:m="http://schemas.openxmlformats.org/officeDocument/2006/math">
                    <m:r>
                      <a:rPr lang="en-US" sz="1800" b="1" i="1" smtClean="0">
                        <a:solidFill>
                          <a:srgbClr val="00B050"/>
                        </a:solidFill>
                        <a:latin typeface="Cambria Math" panose="02040503050406030204" pitchFamily="18" charset="0"/>
                      </a:rPr>
                      <m:t>→</m:t>
                    </m:r>
                  </m:oMath>
                </a14:m>
                <a:r>
                  <a:rPr lang="en-US" sz="1800" b="1" i="1" dirty="0">
                    <a:solidFill>
                      <a:srgbClr val="00B050"/>
                    </a:solidFill>
                  </a:rPr>
                  <a:t> BP</a:t>
                </a:r>
                <a:r>
                  <a:rPr lang="en-US" sz="1800" i="1" dirty="0">
                    <a:solidFill>
                      <a:srgbClr val="00B050"/>
                    </a:solidFill>
                  </a:rPr>
                  <a:t> </a:t>
                </a:r>
                <a:r>
                  <a:rPr lang="en-US" sz="1800" dirty="0"/>
                  <a:t>or (II) </a:t>
                </a:r>
                <a:r>
                  <a:rPr lang="en-US" sz="1800" b="1" i="1" dirty="0">
                    <a:solidFill>
                      <a:srgbClr val="0070C0"/>
                    </a:solidFill>
                  </a:rPr>
                  <a:t>BP </a:t>
                </a:r>
                <a14:m>
                  <m:oMath xmlns:m="http://schemas.openxmlformats.org/officeDocument/2006/math">
                    <m:r>
                      <a:rPr lang="en-US" sz="1800" b="1" i="1">
                        <a:solidFill>
                          <a:srgbClr val="0070C0"/>
                        </a:solidFill>
                        <a:latin typeface="Cambria Math" panose="02040503050406030204" pitchFamily="18" charset="0"/>
                      </a:rPr>
                      <m:t>→</m:t>
                    </m:r>
                  </m:oMath>
                </a14:m>
                <a:r>
                  <a:rPr lang="en-US" sz="1800" b="1" i="1" dirty="0">
                    <a:solidFill>
                      <a:srgbClr val="0070C0"/>
                    </a:solidFill>
                  </a:rPr>
                  <a:t> DNAm</a:t>
                </a:r>
                <a:r>
                  <a:rPr lang="en-US" sz="1800" i="1" dirty="0"/>
                  <a:t>?</a:t>
                </a:r>
                <a:endParaRPr lang="en-US" sz="18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3"/>
                <a:stretch>
                  <a:fillRect l="-862" r="-129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9E957F9-EE4F-AD27-470D-5D6332AF6691}"/>
              </a:ext>
            </a:extLst>
          </p:cNvPr>
          <p:cNvGrpSpPr/>
          <p:nvPr/>
        </p:nvGrpSpPr>
        <p:grpSpPr>
          <a:xfrm>
            <a:off x="351138" y="1813152"/>
            <a:ext cx="2194560" cy="2037893"/>
            <a:chOff x="351138" y="1735684"/>
            <a:chExt cx="2194560" cy="2037893"/>
          </a:xfrm>
        </p:grpSpPr>
        <p:sp>
          <p:nvSpPr>
            <p:cNvPr id="5" name="Oval 4">
              <a:extLst>
                <a:ext uri="{FF2B5EF4-FFF2-40B4-BE49-F238E27FC236}">
                  <a16:creationId xmlns:a16="http://schemas.microsoft.com/office/drawing/2014/main" id="{C8483C8D-DC4D-97ED-11EF-7109B272EB99}"/>
                </a:ext>
              </a:extLst>
            </p:cNvPr>
            <p:cNvSpPr/>
            <p:nvPr/>
          </p:nvSpPr>
          <p:spPr>
            <a:xfrm>
              <a:off x="351138" y="3042057"/>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8" y="1735684"/>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17" name="Elbow Connector 16">
              <a:extLst>
                <a:ext uri="{FF2B5EF4-FFF2-40B4-BE49-F238E27FC236}">
                  <a16:creationId xmlns:a16="http://schemas.microsoft.com/office/drawing/2014/main" id="{AB584AAD-73D2-CF5C-0CF2-71FA0EC94A69}"/>
                </a:ext>
              </a:extLst>
            </p:cNvPr>
            <p:cNvCxnSpPr>
              <a:stCxn id="6" idx="2"/>
              <a:endCxn id="5" idx="0"/>
            </p:cNvCxnSpPr>
            <p:nvPr/>
          </p:nvCxnSpPr>
          <p:spPr>
            <a:xfrm rot="10800000" flipV="1">
              <a:off x="716898" y="2101443"/>
              <a:ext cx="1097280" cy="940613"/>
            </a:xfrm>
            <a:prstGeom prst="bentConnector2">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60E69C2-ABCE-2B07-1BA0-4DB891934E23}"/>
                </a:ext>
              </a:extLst>
            </p:cNvPr>
            <p:cNvCxnSpPr>
              <a:stCxn id="5" idx="6"/>
              <a:endCxn id="6" idx="4"/>
            </p:cNvCxnSpPr>
            <p:nvPr/>
          </p:nvCxnSpPr>
          <p:spPr>
            <a:xfrm flipV="1">
              <a:off x="1082658" y="2467204"/>
              <a:ext cx="1097280" cy="940613"/>
            </a:xfrm>
            <a:prstGeom prst="bentConnector2">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74C37-4A7A-3B57-6A98-F0B5AE01F6C6}"/>
                </a:ext>
              </a:extLst>
            </p:cNvPr>
            <p:cNvSpPr txBox="1"/>
            <p:nvPr/>
          </p:nvSpPr>
          <p:spPr>
            <a:xfrm>
              <a:off x="712349" y="2101442"/>
              <a:ext cx="333746" cy="300082"/>
            </a:xfrm>
            <a:prstGeom prst="rect">
              <a:avLst/>
            </a:prstGeom>
            <a:noFill/>
          </p:spPr>
          <p:txBody>
            <a:bodyPr wrap="none" rtlCol="0">
              <a:spAutoFit/>
            </a:bodyPr>
            <a:lstStyle/>
            <a:p>
              <a:r>
                <a:rPr lang="en-US" dirty="0"/>
                <a:t>(I)</a:t>
              </a:r>
            </a:p>
          </p:txBody>
        </p:sp>
        <p:sp>
          <p:nvSpPr>
            <p:cNvPr id="21" name="TextBox 20">
              <a:extLst>
                <a:ext uri="{FF2B5EF4-FFF2-40B4-BE49-F238E27FC236}">
                  <a16:creationId xmlns:a16="http://schemas.microsoft.com/office/drawing/2014/main" id="{2BB27DEA-95C3-1464-DFA7-CAFAD5811CE7}"/>
                </a:ext>
              </a:extLst>
            </p:cNvPr>
            <p:cNvSpPr txBox="1"/>
            <p:nvPr/>
          </p:nvSpPr>
          <p:spPr>
            <a:xfrm>
              <a:off x="1797279" y="3107733"/>
              <a:ext cx="377026" cy="300082"/>
            </a:xfrm>
            <a:prstGeom prst="rect">
              <a:avLst/>
            </a:prstGeom>
            <a:noFill/>
          </p:spPr>
          <p:txBody>
            <a:bodyPr wrap="none" rtlCol="0">
              <a:spAutoFit/>
            </a:bodyPr>
            <a:lstStyle/>
            <a:p>
              <a:r>
                <a:rPr lang="en-US" dirty="0"/>
                <a:t>(II)</a:t>
              </a:r>
            </a:p>
          </p:txBody>
        </p:sp>
      </p:grpSp>
      <p:sp>
        <p:nvSpPr>
          <p:cNvPr id="24" name="TextBox 23">
            <a:extLst>
              <a:ext uri="{FF2B5EF4-FFF2-40B4-BE49-F238E27FC236}">
                <a16:creationId xmlns:a16="http://schemas.microsoft.com/office/drawing/2014/main" id="{FF689F67-12E6-0145-F5D9-04E467F7E7B4}"/>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p:cxnSp>
        <p:nvCxnSpPr>
          <p:cNvPr id="7" name="Straight Arrow Connector 6">
            <a:extLst>
              <a:ext uri="{FF2B5EF4-FFF2-40B4-BE49-F238E27FC236}">
                <a16:creationId xmlns:a16="http://schemas.microsoft.com/office/drawing/2014/main" id="{25E5E31C-3857-C988-F135-EA7B4CB06D07}"/>
              </a:ext>
            </a:extLst>
          </p:cNvPr>
          <p:cNvCxnSpPr>
            <a:stCxn id="5" idx="7"/>
            <a:endCxn id="6" idx="3"/>
          </p:cNvCxnSpPr>
          <p:nvPr/>
        </p:nvCxnSpPr>
        <p:spPr>
          <a:xfrm flipV="1">
            <a:off x="975529" y="2437543"/>
            <a:ext cx="945778" cy="78911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257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Is there asymmetry in </a:t>
                </a: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𝑿</m:t>
                        </m:r>
                        <m:r>
                          <a:rPr lang="en-US" b="1" i="1" smtClean="0">
                            <a:latin typeface="Cambria Math" panose="02040503050406030204" pitchFamily="18" charset="0"/>
                          </a:rPr>
                          <m:t>, </m:t>
                        </m:r>
                        <m:r>
                          <a:rPr lang="en-US" b="1" i="1" smtClean="0">
                            <a:latin typeface="Cambria Math" panose="02040503050406030204" pitchFamily="18" charset="0"/>
                          </a:rPr>
                          <m:t>𝒀</m:t>
                        </m:r>
                      </m:e>
                    </m:d>
                    <m:r>
                      <a:rPr lang="en-US" b="1" i="1" smtClean="0">
                        <a:latin typeface="Cambria Math" panose="02040503050406030204" pitchFamily="18" charset="0"/>
                      </a:rPr>
                      <m:t>?</m:t>
                    </m:r>
                  </m:oMath>
                </a14:m>
                <a:endParaRPr lang="en-US" sz="4000" b="0" i="1" dirty="0"/>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342900" indent="-342900">
                  <a:spcAft>
                    <a:spcPts val="1000"/>
                  </a:spcAft>
                  <a:buFont typeface="+mj-lt"/>
                  <a:buAutoNum type="arabicPeriod"/>
                </a:pPr>
                <a:r>
                  <a:rPr lang="en-US" dirty="0"/>
                  <a:t>Start with simpler case of no confounders. </a:t>
                </a:r>
              </a:p>
              <a:p>
                <a:pPr marL="342900" indent="-342900">
                  <a:spcAft>
                    <a:spcPts val="1000"/>
                  </a:spcAft>
                  <a:buFont typeface="+mj-lt"/>
                  <a:buAutoNum type="arabicPeriod"/>
                </a:pPr>
                <a:r>
                  <a:rPr lang="en-US" dirty="0"/>
                  <a:t>Weak asymmetry framework for studying statistical asymmetries between two variables. </a:t>
                </a:r>
              </a:p>
              <a:p>
                <a:pPr lvl="1" algn="l">
                  <a:spcBef>
                    <a:spcPts val="1000"/>
                  </a:spcBef>
                  <a:spcAft>
                    <a:spcPts val="1000"/>
                  </a:spcAft>
                </a:pPr>
                <a:r>
                  <a:rPr lang="en-US" sz="1600" dirty="0"/>
                  <a:t>- Based on fundamental </a:t>
                </a:r>
                <a:r>
                  <a:rPr lang="en-US" sz="1600" b="1" dirty="0"/>
                  <a:t>entropy decomposition equation</a:t>
                </a:r>
                <a:r>
                  <a:rPr lang="en-US" sz="1600" dirty="0"/>
                  <a:t>.</a:t>
                </a:r>
              </a:p>
              <a:p>
                <a:pPr marL="342900" indent="-342900">
                  <a:spcAft>
                    <a:spcPts val="1000"/>
                  </a:spcAft>
                  <a:buFont typeface="+mj-lt"/>
                  <a:buAutoNum type="arabicPeriod"/>
                </a:pPr>
                <a:r>
                  <a:rPr lang="en-US" dirty="0"/>
                  <a:t>New information theory-based measure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𝒀</m:t>
                        </m:r>
                      </m:sub>
                    </m:sSub>
                  </m:oMath>
                </a14:m>
                <a:r>
                  <a:rPr lang="en-US" dirty="0"/>
                  <a:t> to quantify asymmetry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a:t>
                </a: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643" r="-482"/>
                </a:stretch>
              </a:blipFill>
            </p:spPr>
            <p:txBody>
              <a:bodyPr/>
              <a:lstStyle/>
              <a:p>
                <a:r>
                  <a:rPr lang="en-US">
                    <a:noFill/>
                  </a:rPr>
                  <a:t> </a:t>
                </a:r>
              </a:p>
            </p:txBody>
          </p:sp>
        </mc:Fallback>
      </mc:AlternateContent>
    </p:spTree>
    <p:extLst>
      <p:ext uri="{BB962C8B-B14F-4D97-AF65-F5344CB8AC3E}">
        <p14:creationId xmlns:p14="http://schemas.microsoft.com/office/powerpoint/2010/main" val="20589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𝑋𝑌</m:t>
                        </m:r>
                      </m:sub>
                    </m:sSub>
                    <m:r>
                      <a:rPr lang="en-US" b="0" i="0" smtClean="0">
                        <a:latin typeface="Cambria Math" panose="02040503050406030204" pitchFamily="18" charset="0"/>
                      </a:rPr>
                      <m:t>  </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b="0" i="1" smtClean="0">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b="0" dirty="0"/>
                  <a:t>Joint entropy measures total information in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oMath>
                </a14:m>
                <a:endParaRPr lang="en-US" sz="1400" b="0" dirty="0"/>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𝑯</m:t>
                      </m:r>
                      <m:d>
                        <m:dPr>
                          <m:ctrlPr>
                            <a:rPr lang="en-US" sz="1400" b="1" i="1" smtClean="0">
                              <a:solidFill>
                                <a:srgbClr val="FF0000"/>
                              </a:solidFill>
                              <a:latin typeface="Cambria Math" panose="02040503050406030204" pitchFamily="18" charset="0"/>
                            </a:rPr>
                          </m:ctrlPr>
                        </m:dPr>
                        <m:e>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e>
                      </m:d>
                      <m:r>
                        <a:rPr lang="en-US" sz="1400" b="1" i="1" smtClean="0">
                          <a:solidFill>
                            <a:srgbClr val="FF0000"/>
                          </a:solidFill>
                          <a:latin typeface="Cambria Math" panose="02040503050406030204" pitchFamily="18" charset="0"/>
                        </a:rPr>
                        <m:t>:=</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𝑬</m:t>
                          </m:r>
                        </m:e>
                        <m:sub>
                          <m:r>
                            <a:rPr lang="en-US" sz="1400" b="1" i="1" smtClean="0">
                              <a:solidFill>
                                <a:srgbClr val="FF0000"/>
                              </a:solidFill>
                              <a:latin typeface="Cambria Math" panose="02040503050406030204" pitchFamily="18" charset="0"/>
                            </a:rPr>
                            <m:t>𝑿𝒀</m:t>
                          </m:r>
                        </m:sub>
                      </m:sSub>
                      <m:d>
                        <m:dPr>
                          <m:begChr m:val="{"/>
                          <m:endChr m:val="}"/>
                          <m:ctrlPr>
                            <a:rPr lang="en-US" sz="1400" b="1" i="1" smtClean="0">
                              <a:solidFill>
                                <a:srgbClr val="FF0000"/>
                              </a:solidFill>
                              <a:latin typeface="Cambria Math" panose="02040503050406030204" pitchFamily="18" charset="0"/>
                            </a:rPr>
                          </m:ctrlPr>
                        </m:dPr>
                        <m:e>
                          <m:r>
                            <a:rPr lang="en-US" sz="1400" b="1" i="0" smtClean="0">
                              <a:solidFill>
                                <a:srgbClr val="FF0000"/>
                              </a:solidFill>
                              <a:latin typeface="Cambria Math" panose="02040503050406030204" pitchFamily="18" charset="0"/>
                            </a:rPr>
                            <m:t>−</m:t>
                          </m:r>
                          <m:r>
                            <a:rPr lang="en-US" sz="1400" b="1" i="0" smtClean="0">
                              <a:solidFill>
                                <a:srgbClr val="FF0000"/>
                              </a:solidFill>
                              <a:latin typeface="Cambria Math" panose="02040503050406030204" pitchFamily="18" charset="0"/>
                            </a:rPr>
                            <m:t>𝐥𝐨𝐠</m:t>
                          </m:r>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𝒇</m:t>
                                  </m:r>
                                </m:e>
                                <m:sub>
                                  <m:r>
                                    <a:rPr lang="en-US" sz="1400" b="1" i="1" smtClean="0">
                                      <a:solidFill>
                                        <a:srgbClr val="FF0000"/>
                                      </a:solidFill>
                                      <a:latin typeface="Cambria Math" panose="02040503050406030204" pitchFamily="18" charset="0"/>
                                    </a:rPr>
                                    <m:t>𝑿𝒀</m:t>
                                  </m:r>
                                </m:sub>
                              </m:sSub>
                            </m:e>
                          </m:d>
                        </m:e>
                      </m:d>
                    </m:oMath>
                  </m:oMathPara>
                </a14:m>
                <a:endParaRPr lang="en-US" sz="1400" b="1" dirty="0"/>
              </a:p>
              <a:p>
                <a:endParaRPr lang="en-US" sz="1400" dirty="0"/>
              </a:p>
              <a:p>
                <a:pPr marL="285750" indent="-285750">
                  <a:buFont typeface="Arial" panose="020B0604020202020204" pitchFamily="34" charset="0"/>
                  <a:buChar char="•"/>
                </a:pPr>
                <a:r>
                  <a:rPr lang="en-US" sz="1400" dirty="0"/>
                  <a:t>Marginal entropies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and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3"/>
                <a:stretch>
                  <a:fillRect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19377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𝑌</m:t>
                        </m:r>
                      </m:e>
                    </m:d>
                    <m:r>
                      <a:rPr lang="en-US" i="1">
                        <a:latin typeface="Cambria Math" panose="02040503050406030204" pitchFamily="18" charset="0"/>
                      </a:rPr>
                      <m:t> </m:t>
                    </m:r>
                  </m:oMath>
                </a14:m>
                <a:r>
                  <a:rPr lang="en-US" dirty="0"/>
                  <a:t>with joint (copula) density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𝑋𝑌</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i="1">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𝑯</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𝑿</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𝒀</m:t>
                          </m:r>
                        </m:e>
                      </m:d>
                      <m:r>
                        <a:rPr lang="en-US" b="1" i="1">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𝒀</m:t>
                          </m:r>
                        </m:e>
                        <m:e>
                          <m:r>
                            <a:rPr lang="en-US" b="1" i="1">
                              <a:solidFill>
                                <a:srgbClr val="0070C0"/>
                              </a:solidFill>
                              <a:latin typeface="Cambria Math" panose="02040503050406030204" pitchFamily="18" charset="0"/>
                            </a:rPr>
                            <m:t>𝑿</m:t>
                          </m:r>
                        </m:e>
                      </m:d>
                    </m:oMath>
                  </m:oMathPara>
                </a14:m>
                <a:endParaRPr lang="en-US"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𝑀𝐼</m:t>
                    </m:r>
                  </m:oMath>
                </a14:m>
                <a:r>
                  <a:rPr lang="en-US" sz="1400" b="0" dirty="0"/>
                  <a:t> is copula entropy </a:t>
                </a:r>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00B050"/>
                          </a:solidFill>
                          <a:latin typeface="Cambria Math" panose="02040503050406030204" pitchFamily="18" charset="0"/>
                        </a:rPr>
                        <m:t>𝑴𝑰</m:t>
                      </m:r>
                      <m:d>
                        <m:dPr>
                          <m:ctrlPr>
                            <a:rPr lang="en-US" sz="1400" b="1" i="1" smtClean="0">
                              <a:solidFill>
                                <a:srgbClr val="00B050"/>
                              </a:solidFill>
                              <a:latin typeface="Cambria Math" panose="02040503050406030204" pitchFamily="18" charset="0"/>
                            </a:rPr>
                          </m:ctrlPr>
                        </m:dPr>
                        <m:e>
                          <m:r>
                            <a:rPr lang="en-US" sz="1400" b="1" i="1" smtClean="0">
                              <a:solidFill>
                                <a:srgbClr val="00B050"/>
                              </a:solidFill>
                              <a:latin typeface="Cambria Math" panose="02040503050406030204" pitchFamily="18" charset="0"/>
                            </a:rPr>
                            <m:t>𝑿</m:t>
                          </m:r>
                          <m:r>
                            <a:rPr lang="en-US" sz="1400" b="1" i="1" smtClean="0">
                              <a:solidFill>
                                <a:srgbClr val="00B050"/>
                              </a:solidFill>
                              <a:latin typeface="Cambria Math" panose="02040503050406030204" pitchFamily="18" charset="0"/>
                            </a:rPr>
                            <m:t>,</m:t>
                          </m:r>
                          <m:r>
                            <a:rPr lang="en-US" sz="1400" b="1" i="1" smtClean="0">
                              <a:solidFill>
                                <a:srgbClr val="00B050"/>
                              </a:solidFill>
                              <a:latin typeface="Cambria Math" panose="02040503050406030204" pitchFamily="18" charset="0"/>
                            </a:rPr>
                            <m:t>𝒀</m:t>
                          </m:r>
                        </m:e>
                      </m:d>
                      <m:r>
                        <a:rPr lang="en-US" sz="1400" b="1" i="1" smtClean="0">
                          <a:solidFill>
                            <a:srgbClr val="00B050"/>
                          </a:solidFill>
                          <a:latin typeface="Cambria Math" panose="02040503050406030204" pitchFamily="18" charset="0"/>
                        </a:rPr>
                        <m:t>:=</m:t>
                      </m:r>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𝑬</m:t>
                          </m:r>
                        </m:e>
                        <m:sub>
                          <m:r>
                            <a:rPr lang="en-US" sz="1400" b="1" i="1" smtClean="0">
                              <a:solidFill>
                                <a:srgbClr val="00B050"/>
                              </a:solidFill>
                              <a:latin typeface="Cambria Math" panose="02040503050406030204" pitchFamily="18" charset="0"/>
                            </a:rPr>
                            <m:t>𝑿𝒀</m:t>
                          </m:r>
                        </m:sub>
                      </m:sSub>
                      <m:d>
                        <m:dPr>
                          <m:begChr m:val="{"/>
                          <m:endChr m:val="}"/>
                          <m:ctrlPr>
                            <a:rPr lang="en-US" sz="1400" b="1" i="1" smtClean="0">
                              <a:solidFill>
                                <a:srgbClr val="00B050"/>
                              </a:solidFill>
                              <a:latin typeface="Cambria Math" panose="02040503050406030204" pitchFamily="18" charset="0"/>
                            </a:rPr>
                          </m:ctrlPr>
                        </m:dPr>
                        <m:e>
                          <m:r>
                            <a:rPr lang="en-US" sz="1400" b="1" i="0" smtClean="0">
                              <a:solidFill>
                                <a:srgbClr val="00B050"/>
                              </a:solidFill>
                              <a:latin typeface="Cambria Math" panose="02040503050406030204" pitchFamily="18" charset="0"/>
                            </a:rPr>
                            <m:t>𝐥𝐨𝐠</m:t>
                          </m:r>
                          <m:d>
                            <m:dPr>
                              <m:ctrlPr>
                                <a:rPr lang="en-US" sz="1400" b="1" i="1" smtClean="0">
                                  <a:solidFill>
                                    <a:srgbClr val="00B050"/>
                                  </a:solidFill>
                                  <a:latin typeface="Cambria Math" panose="02040503050406030204" pitchFamily="18" charset="0"/>
                                </a:rPr>
                              </m:ctrlPr>
                            </m:dPr>
                            <m:e>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𝒄</m:t>
                                  </m:r>
                                </m:e>
                                <m:sub>
                                  <m:r>
                                    <a:rPr lang="en-US" sz="1400" b="1" i="1" smtClean="0">
                                      <a:solidFill>
                                        <a:srgbClr val="00B050"/>
                                      </a:solidFill>
                                      <a:latin typeface="Cambria Math" panose="02040503050406030204" pitchFamily="18" charset="0"/>
                                    </a:rPr>
                                    <m:t>𝑿𝒀</m:t>
                                  </m:r>
                                </m:sub>
                              </m:sSub>
                            </m:e>
                          </m:d>
                        </m:e>
                      </m:d>
                    </m:oMath>
                  </m:oMathPara>
                </a14:m>
                <a:endParaRPr lang="en-US" sz="1400" b="1" dirty="0">
                  <a:solidFill>
                    <a:srgbClr val="00B050"/>
                  </a:solidFill>
                </a:endParaRPr>
              </a:p>
              <a:p>
                <a:endParaRPr lang="en-US" sz="1400" dirty="0"/>
              </a:p>
              <a:p>
                <a:pPr marL="342900" indent="-342900">
                  <a:buFont typeface="Arial" panose="020B0604020202020204" pitchFamily="34" charset="0"/>
                  <a:buChar char="•"/>
                </a:pPr>
                <a:r>
                  <a:rPr lang="en-US" sz="1400" dirty="0"/>
                  <a:t>Test for independence</a:t>
                </a:r>
              </a:p>
              <a:p>
                <a:endParaRPr lang="en-US" sz="1400" b="0" i="1" dirty="0"/>
              </a:p>
              <a:p>
                <a:pPr algn="ctr"/>
                <a14:m>
                  <m:oMath xmlns:m="http://schemas.openxmlformats.org/officeDocument/2006/math">
                    <m:r>
                      <a:rPr lang="en-US" sz="1400" b="0" i="1" smtClean="0">
                        <a:latin typeface="Cambria Math" panose="02040503050406030204" pitchFamily="18" charset="0"/>
                      </a:rPr>
                      <m:t>𝑀𝐼</m:t>
                    </m:r>
                    <m:r>
                      <a:rPr lang="en-US" sz="1400" b="0" i="1" smtClean="0">
                        <a:latin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𝑌</m:t>
                    </m:r>
                  </m:oMath>
                </a14:m>
                <a:r>
                  <a:rPr lang="en-US" sz="1400" dirty="0"/>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33536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𝑌</m:t>
                        </m:r>
                      </m:e>
                    </m:d>
                    <m:r>
                      <a:rPr lang="en-US" i="1">
                        <a:latin typeface="Cambria Math" panose="02040503050406030204" pitchFamily="18" charset="0"/>
                      </a:rPr>
                      <m:t> </m:t>
                    </m:r>
                  </m:oMath>
                </a14:m>
                <a:r>
                  <a:rPr lang="en-US" dirty="0"/>
                  <a:t>with joint (copula) density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𝑋𝑌</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i="1">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𝑯</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𝑿</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𝒀</m:t>
                          </m:r>
                        </m:e>
                      </m:d>
                      <m:r>
                        <a:rPr lang="en-US" b="1" i="1">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𝒀</m:t>
                          </m:r>
                        </m:e>
                        <m:e>
                          <m:r>
                            <a:rPr lang="en-US" b="1" i="1">
                              <a:solidFill>
                                <a:srgbClr val="0070C0"/>
                              </a:solidFill>
                              <a:latin typeface="Cambria Math" panose="02040503050406030204" pitchFamily="18" charset="0"/>
                            </a:rPr>
                            <m:t>𝑿</m:t>
                          </m:r>
                        </m:e>
                      </m:d>
                    </m:oMath>
                  </m:oMathPara>
                </a14:m>
                <a:endParaRPr lang="en-US"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solidFill>
                          <a:schemeClr val="tx1">
                            <a:alpha val="40000"/>
                          </a:schemeClr>
                        </a:solidFill>
                        <a:latin typeface="Cambria Math" panose="02040503050406030204" pitchFamily="18" charset="0"/>
                      </a:rPr>
                      <m:t>𝑀𝐼</m:t>
                    </m:r>
                  </m:oMath>
                </a14:m>
                <a:r>
                  <a:rPr lang="en-US" sz="1400" b="0" dirty="0">
                    <a:solidFill>
                      <a:schemeClr val="tx1">
                        <a:alpha val="40000"/>
                      </a:schemeClr>
                    </a:solidFill>
                  </a:rPr>
                  <a:t> is copula entropy </a:t>
                </a: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00B050">
                              <a:alpha val="40000"/>
                            </a:srgbClr>
                          </a:solidFill>
                          <a:latin typeface="Cambria Math" panose="02040503050406030204" pitchFamily="18" charset="0"/>
                        </a:rPr>
                        <m:t>𝑴𝑰</m:t>
                      </m:r>
                      <m:d>
                        <m:dPr>
                          <m:ctrlPr>
                            <a:rPr lang="en-US" sz="1400" b="1" i="1" smtClean="0">
                              <a:solidFill>
                                <a:srgbClr val="00B050">
                                  <a:alpha val="40000"/>
                                </a:srgbClr>
                              </a:solidFill>
                              <a:latin typeface="Cambria Math" panose="02040503050406030204" pitchFamily="18" charset="0"/>
                            </a:rPr>
                          </m:ctrlPr>
                        </m:dPr>
                        <m:e>
                          <m:r>
                            <a:rPr lang="en-US" sz="1400" b="1" i="1" smtClean="0">
                              <a:solidFill>
                                <a:srgbClr val="00B050">
                                  <a:alpha val="40000"/>
                                </a:srgbClr>
                              </a:solidFill>
                              <a:latin typeface="Cambria Math" panose="02040503050406030204" pitchFamily="18" charset="0"/>
                            </a:rPr>
                            <m:t>𝑿</m:t>
                          </m:r>
                          <m:r>
                            <a:rPr lang="en-US" sz="1400" b="1" i="1" smtClean="0">
                              <a:solidFill>
                                <a:srgbClr val="00B050">
                                  <a:alpha val="40000"/>
                                </a:srgbClr>
                              </a:solidFill>
                              <a:latin typeface="Cambria Math" panose="02040503050406030204" pitchFamily="18" charset="0"/>
                            </a:rPr>
                            <m:t>,</m:t>
                          </m:r>
                          <m:r>
                            <a:rPr lang="en-US" sz="1400" b="1" i="1" smtClean="0">
                              <a:solidFill>
                                <a:srgbClr val="00B050">
                                  <a:alpha val="40000"/>
                                </a:srgbClr>
                              </a:solidFill>
                              <a:latin typeface="Cambria Math" panose="02040503050406030204" pitchFamily="18" charset="0"/>
                            </a:rPr>
                            <m:t>𝒀</m:t>
                          </m:r>
                        </m:e>
                      </m:d>
                      <m:r>
                        <a:rPr lang="en-US" sz="1400" b="1" i="1" smtClean="0">
                          <a:solidFill>
                            <a:srgbClr val="00B050">
                              <a:alpha val="40000"/>
                            </a:srgbClr>
                          </a:solidFill>
                          <a:latin typeface="Cambria Math" panose="02040503050406030204" pitchFamily="18" charset="0"/>
                        </a:rPr>
                        <m:t>:=</m:t>
                      </m:r>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𝑬</m:t>
                          </m:r>
                        </m:e>
                        <m:sub>
                          <m:r>
                            <a:rPr lang="en-US" sz="1400" b="1" i="1" smtClean="0">
                              <a:solidFill>
                                <a:srgbClr val="00B050">
                                  <a:alpha val="40000"/>
                                </a:srgbClr>
                              </a:solidFill>
                              <a:latin typeface="Cambria Math" panose="02040503050406030204" pitchFamily="18" charset="0"/>
                            </a:rPr>
                            <m:t>𝑿𝒀</m:t>
                          </m:r>
                        </m:sub>
                      </m:sSub>
                      <m:d>
                        <m:dPr>
                          <m:begChr m:val="{"/>
                          <m:endChr m:val="}"/>
                          <m:ctrlPr>
                            <a:rPr lang="en-US" sz="1400" b="1" i="1" smtClean="0">
                              <a:solidFill>
                                <a:srgbClr val="00B050">
                                  <a:alpha val="40000"/>
                                </a:srgbClr>
                              </a:solidFill>
                              <a:latin typeface="Cambria Math" panose="02040503050406030204" pitchFamily="18" charset="0"/>
                            </a:rPr>
                          </m:ctrlPr>
                        </m:dPr>
                        <m:e>
                          <m:r>
                            <a:rPr lang="en-US" sz="1400" b="1" i="0" smtClean="0">
                              <a:solidFill>
                                <a:srgbClr val="00B050">
                                  <a:alpha val="40000"/>
                                </a:srgbClr>
                              </a:solidFill>
                              <a:latin typeface="Cambria Math" panose="02040503050406030204" pitchFamily="18" charset="0"/>
                            </a:rPr>
                            <m:t>𝐥𝐨𝐠</m:t>
                          </m:r>
                          <m:d>
                            <m:dPr>
                              <m:ctrlPr>
                                <a:rPr lang="en-US" sz="1400" b="1" i="1" smtClean="0">
                                  <a:solidFill>
                                    <a:srgbClr val="00B050">
                                      <a:alpha val="40000"/>
                                    </a:srgbClr>
                                  </a:solidFill>
                                  <a:latin typeface="Cambria Math" panose="02040503050406030204" pitchFamily="18" charset="0"/>
                                </a:rPr>
                              </m:ctrlPr>
                            </m:dPr>
                            <m:e>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𝒄</m:t>
                                  </m:r>
                                </m:e>
                                <m:sub>
                                  <m:r>
                                    <a:rPr lang="en-US" sz="1400" b="1" i="1" smtClean="0">
                                      <a:solidFill>
                                        <a:srgbClr val="00B050">
                                          <a:alpha val="40000"/>
                                        </a:srgbClr>
                                      </a:solidFill>
                                      <a:latin typeface="Cambria Math" panose="02040503050406030204" pitchFamily="18" charset="0"/>
                                    </a:rPr>
                                    <m:t>𝑿𝒀</m:t>
                                  </m:r>
                                </m:sub>
                              </m:sSub>
                            </m:e>
                          </m:d>
                        </m:e>
                      </m:d>
                    </m:oMath>
                  </m:oMathPara>
                </a14:m>
                <a:endParaRPr lang="en-US" sz="1400" b="1" dirty="0">
                  <a:solidFill>
                    <a:srgbClr val="00B050">
                      <a:alpha val="40000"/>
                    </a:srgbClr>
                  </a:solidFill>
                </a:endParaRPr>
              </a:p>
              <a:p>
                <a:endParaRPr lang="en-US" sz="1400" dirty="0">
                  <a:solidFill>
                    <a:schemeClr val="tx1">
                      <a:alpha val="40000"/>
                    </a:schemeClr>
                  </a:solidFill>
                </a:endParaRPr>
              </a:p>
              <a:p>
                <a:pPr marL="342900" indent="-342900">
                  <a:buFont typeface="Arial" panose="020B0604020202020204" pitchFamily="34" charset="0"/>
                  <a:buChar char="•"/>
                </a:pPr>
                <a:r>
                  <a:rPr lang="en-US" sz="1400" dirty="0">
                    <a:solidFill>
                      <a:schemeClr val="tx1">
                        <a:alpha val="40000"/>
                      </a:schemeClr>
                    </a:solidFill>
                  </a:rPr>
                  <a:t>Test for independence</a:t>
                </a:r>
              </a:p>
              <a:p>
                <a:endParaRPr lang="en-US" sz="1400" b="0" i="1" dirty="0">
                  <a:solidFill>
                    <a:schemeClr val="tx1">
                      <a:alpha val="40000"/>
                    </a:schemeClr>
                  </a:solidFill>
                </a:endParaRPr>
              </a:p>
              <a:p>
                <a:pPr algn="ctr"/>
                <a14:m>
                  <m:oMath xmlns:m="http://schemas.openxmlformats.org/officeDocument/2006/math">
                    <m:r>
                      <a:rPr lang="en-US" sz="1400" b="0" i="1" smtClean="0">
                        <a:solidFill>
                          <a:schemeClr val="tx1">
                            <a:alpha val="40000"/>
                          </a:schemeClr>
                        </a:solidFill>
                        <a:latin typeface="Cambria Math" panose="02040503050406030204" pitchFamily="18" charset="0"/>
                      </a:rPr>
                      <m:t>𝑀𝐼</m:t>
                    </m:r>
                    <m:r>
                      <a:rPr lang="en-US" sz="1400" b="0" i="1" smtClean="0">
                        <a:solidFill>
                          <a:schemeClr val="tx1">
                            <a:alpha val="40000"/>
                          </a:schemeClr>
                        </a:solidFill>
                        <a:latin typeface="Cambria Math" panose="02040503050406030204" pitchFamily="18" charset="0"/>
                      </a:rPr>
                      <m:t>=0 ⟺</m:t>
                    </m:r>
                    <m:r>
                      <a:rPr lang="en-US" sz="1400" b="0" i="1" smtClean="0">
                        <a:solidFill>
                          <a:schemeClr val="tx1">
                            <a:alpha val="40000"/>
                          </a:schemeClr>
                        </a:solidFill>
                        <a:latin typeface="Cambria Math" panose="02040503050406030204" pitchFamily="18" charset="0"/>
                        <a:ea typeface="Cambria Math" panose="02040503050406030204" pitchFamily="18" charset="0"/>
                      </a:rPr>
                      <m:t>𝑋</m:t>
                    </m:r>
                    <m:r>
                      <a:rPr lang="en-US" sz="1400" b="0" i="1" smtClean="0">
                        <a:solidFill>
                          <a:schemeClr val="tx1">
                            <a:alpha val="40000"/>
                          </a:schemeClr>
                        </a:solidFill>
                        <a:latin typeface="Cambria Math" panose="02040503050406030204" pitchFamily="18" charset="0"/>
                        <a:ea typeface="Cambria Math" panose="02040503050406030204" pitchFamily="18" charset="0"/>
                      </a:rPr>
                      <m:t>⊥</m:t>
                    </m:r>
                    <m:r>
                      <a:rPr lang="en-US" sz="1400" b="0" i="1" smtClean="0">
                        <a:solidFill>
                          <a:schemeClr val="tx1">
                            <a:alpha val="40000"/>
                          </a:schemeClr>
                        </a:solidFill>
                        <a:latin typeface="Cambria Math" panose="02040503050406030204" pitchFamily="18" charset="0"/>
                        <a:ea typeface="Cambria Math" panose="02040503050406030204" pitchFamily="18" charset="0"/>
                      </a:rPr>
                      <m:t>𝑌</m:t>
                    </m:r>
                  </m:oMath>
                </a14:m>
                <a:r>
                  <a:rPr lang="en-US" sz="1400" dirty="0">
                    <a:solidFill>
                      <a:schemeClr val="tx1">
                        <a:alpha val="40000"/>
                      </a:schemeClr>
                    </a:solidFill>
                  </a:rPr>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8C6074-8022-86B9-F5DB-46CFB508C1C7}"/>
                  </a:ext>
                </a:extLst>
              </p:cNvPr>
              <p:cNvSpPr txBox="1"/>
              <p:nvPr/>
            </p:nvSpPr>
            <p:spPr>
              <a:xfrm>
                <a:off x="6119132"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Conditional entropy </a:t>
                </a:r>
                <a14:m>
                  <m:oMath xmlns:m="http://schemas.openxmlformats.org/officeDocument/2006/math">
                    <m:r>
                      <a:rPr lang="en-US" sz="1400" b="1" i="1" smtClean="0">
                        <a:solidFill>
                          <a:srgbClr val="0070C0"/>
                        </a:solidFill>
                        <a:latin typeface="Cambria Math" panose="02040503050406030204" pitchFamily="18" charset="0"/>
                      </a:rPr>
                      <m:t>𝑯</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𝒀</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𝑿</m:t>
                    </m:r>
                    <m:r>
                      <a:rPr lang="en-US" sz="1400" b="1" i="1" smtClean="0">
                        <a:solidFill>
                          <a:srgbClr val="0070C0"/>
                        </a:solidFill>
                        <a:latin typeface="Cambria Math" panose="02040503050406030204" pitchFamily="18" charset="0"/>
                      </a:rPr>
                      <m:t>)</m:t>
                    </m:r>
                  </m:oMath>
                </a14:m>
                <a:r>
                  <a:rPr lang="en-US" sz="1400" b="1" dirty="0">
                    <a:solidFill>
                      <a:srgbClr val="0070C0"/>
                    </a:solidFill>
                  </a:rPr>
                  <a:t> </a:t>
                </a:r>
                <a:r>
                  <a:rPr lang="en-US" sz="1400" dirty="0"/>
                  <a:t>randomness in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𝑌</m:t>
                    </m:r>
                  </m:oMath>
                </a14:m>
                <a:r>
                  <a:rPr lang="en-US" sz="1400" dirty="0"/>
                  <a:t> if we know </a:t>
                </a:r>
                <a14:m>
                  <m:oMath xmlns:m="http://schemas.openxmlformats.org/officeDocument/2006/math">
                    <m:r>
                      <a:rPr lang="en-US" sz="1400" b="0" i="1" smtClean="0">
                        <a:latin typeface="Cambria Math" panose="02040503050406030204" pitchFamily="18" charset="0"/>
                        <a:ea typeface="Cambria Math" panose="02040503050406030204" pitchFamily="18" charset="0"/>
                      </a:rPr>
                      <m:t>𝑋</m:t>
                    </m:r>
                  </m:oMath>
                </a14:m>
                <a:endParaRPr lang="en-US" sz="1400" b="0" dirty="0">
                  <a:ea typeface="Cambria Math" panose="02040503050406030204" pitchFamily="18" charset="0"/>
                </a:endParaRPr>
              </a:p>
              <a:p>
                <a:endParaRPr lang="en-US" sz="1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𝑯</m:t>
                          </m:r>
                          <m:d>
                            <m:dPr>
                              <m:ctrlPr>
                                <a:rPr lang="en-US" sz="1400" b="1" i="1" smtClean="0">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1" i="1" smtClean="0">
                              <a:solidFill>
                                <a:srgbClr val="0070C0"/>
                              </a:solidFill>
                              <a:latin typeface="Cambria Math" panose="02040503050406030204" pitchFamily="18" charset="0"/>
                            </a:rPr>
                            <m:t>:= </m:t>
                          </m:r>
                          <m:r>
                            <a:rPr lang="en-US" sz="1400" b="1" i="1" smtClean="0">
                              <a:solidFill>
                                <a:srgbClr val="0070C0"/>
                              </a:solidFill>
                              <a:latin typeface="Cambria Math" panose="02040503050406030204" pitchFamily="18" charset="0"/>
                            </a:rPr>
                            <m:t>𝑬</m:t>
                          </m:r>
                        </m:e>
                        <m:sub>
                          <m:r>
                            <a:rPr lang="en-US" sz="1400" b="1" i="1" smtClean="0">
                              <a:solidFill>
                                <a:srgbClr val="0070C0"/>
                              </a:solidFill>
                              <a:latin typeface="Cambria Math" panose="02040503050406030204" pitchFamily="18" charset="0"/>
                            </a:rPr>
                            <m:t>𝑿𝒀</m:t>
                          </m:r>
                        </m:sub>
                      </m:sSub>
                      <m:d>
                        <m:dPr>
                          <m:begChr m:val="{"/>
                          <m:endChr m:val="}"/>
                          <m:ctrlPr>
                            <a:rPr lang="en-US" sz="1400" b="1" i="1" smtClean="0">
                              <a:solidFill>
                                <a:srgbClr val="0070C0"/>
                              </a:solidFill>
                              <a:latin typeface="Cambria Math" panose="02040503050406030204" pitchFamily="18" charset="0"/>
                            </a:rPr>
                          </m:ctrlPr>
                        </m:dPr>
                        <m:e>
                          <m:r>
                            <a:rPr lang="en-US" sz="1400" b="1" i="0" smtClean="0">
                              <a:solidFill>
                                <a:srgbClr val="0070C0"/>
                              </a:solidFill>
                              <a:latin typeface="Cambria Math" panose="02040503050406030204" pitchFamily="18" charset="0"/>
                            </a:rPr>
                            <m:t>−</m:t>
                          </m:r>
                          <m:r>
                            <a:rPr lang="en-US" sz="1400" b="1" i="0" smtClean="0">
                              <a:solidFill>
                                <a:srgbClr val="0070C0"/>
                              </a:solidFill>
                              <a:latin typeface="Cambria Math" panose="02040503050406030204" pitchFamily="18" charset="0"/>
                            </a:rPr>
                            <m:t>𝐥𝐨𝐠</m:t>
                          </m:r>
                          <m:d>
                            <m:dPr>
                              <m:ctrlPr>
                                <a:rPr lang="en-US" sz="1400" b="1" i="1" smtClean="0">
                                  <a:solidFill>
                                    <a:srgbClr val="0070C0"/>
                                  </a:solidFill>
                                  <a:latin typeface="Cambria Math" panose="02040503050406030204" pitchFamily="18" charset="0"/>
                                </a:rPr>
                              </m:ctrlPr>
                            </m:dPr>
                            <m:e>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𝒇</m:t>
                                  </m:r>
                                </m:e>
                                <m:sub>
                                  <m:r>
                                    <a:rPr lang="en-US" sz="1400" b="1" i="1" smtClean="0">
                                      <a:solidFill>
                                        <a:srgbClr val="0070C0"/>
                                      </a:solidFill>
                                      <a:latin typeface="Cambria Math" panose="02040503050406030204" pitchFamily="18" charset="0"/>
                                    </a:rPr>
                                    <m:t>𝑿𝒀</m:t>
                                  </m:r>
                                </m:sub>
                              </m:sSub>
                              <m:r>
                                <a:rPr lang="en-US" sz="1400" b="1" i="1" smtClean="0">
                                  <a:solidFill>
                                    <a:srgbClr val="0070C0"/>
                                  </a:solidFill>
                                  <a:latin typeface="Cambria Math" panose="02040503050406030204" pitchFamily="18" charset="0"/>
                                </a:rPr>
                                <m:t>/</m:t>
                              </m:r>
                              <m:sSub>
                                <m:sSubPr>
                                  <m:ctrlPr>
                                    <a:rPr lang="en-US" sz="1400" b="1"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𝒇</m:t>
                                  </m:r>
                                </m:e>
                                <m:sub>
                                  <m:r>
                                    <a:rPr lang="en-US" sz="1400" b="1" i="1">
                                      <a:solidFill>
                                        <a:srgbClr val="0070C0"/>
                                      </a:solidFill>
                                      <a:latin typeface="Cambria Math" panose="02040503050406030204" pitchFamily="18" charset="0"/>
                                    </a:rPr>
                                    <m:t>𝑿</m:t>
                                  </m:r>
                                </m:sub>
                              </m:sSub>
                            </m:e>
                          </m:d>
                        </m:e>
                      </m:d>
                    </m:oMath>
                  </m:oMathPara>
                </a14:m>
                <a:endParaRPr lang="en-US" sz="1400" b="1" dirty="0">
                  <a:solidFill>
                    <a:srgbClr val="0070C0"/>
                  </a:solidFill>
                  <a:ea typeface="Cambria Math" panose="02040503050406030204" pitchFamily="18"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0070C0"/>
                    </a:solidFill>
                  </a:rPr>
                  <a:t>Asymmetric measure and forms basis of weak asymmetry!</a:t>
                </a:r>
              </a:p>
            </p:txBody>
          </p:sp>
        </mc:Choice>
        <mc:Fallback>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6119132" y="2571750"/>
                <a:ext cx="2894454" cy="1600438"/>
              </a:xfrm>
              <a:prstGeom prst="rect">
                <a:avLst/>
              </a:prstGeom>
              <a:blipFill>
                <a:blip r:embed="rId5"/>
                <a:stretch>
                  <a:fillRect l="-435"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22181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BECD1EBE-13C2-E1E3-CD7D-6FD26F317A40}"/>
              </a:ext>
            </a:extLst>
          </p:cNvPr>
          <p:cNvGrpSpPr/>
          <p:nvPr/>
        </p:nvGrpSpPr>
        <p:grpSpPr>
          <a:xfrm>
            <a:off x="130414" y="2463292"/>
            <a:ext cx="2894454" cy="2071561"/>
            <a:chOff x="130414" y="2573292"/>
            <a:chExt cx="2894454" cy="207156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9DFC7B-AD59-738B-C507-F2C5D84150C1}"/>
                    </a:ext>
                  </a:extLst>
                </p:cNvPr>
                <p:cNvSpPr txBox="1"/>
                <p:nvPr/>
              </p:nvSpPr>
              <p:spPr>
                <a:xfrm>
                  <a:off x="130414" y="2573292"/>
                  <a:ext cx="2894454" cy="307777"/>
                </a:xfrm>
                <a:prstGeom prst="rect">
                  <a:avLst/>
                </a:prstGeom>
                <a:noFill/>
                <a:ln>
                  <a:solidFill>
                    <a:schemeClr val="tx1"/>
                  </a:solidFill>
                </a:ln>
              </p:spPr>
              <p:txBody>
                <a:bodyPr wrap="square" rtlCol="0">
                  <a:spAutoFit/>
                </a:bodyPr>
                <a:lstStyle/>
                <a:p>
                  <a:pPr algn="ctr"/>
                  <a:r>
                    <a:rPr lang="en-US" sz="1400" dirty="0"/>
                    <a:t>Symmetric if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𝑿</m:t>
                          </m:r>
                        </m:e>
                        <m:e>
                          <m:r>
                            <a:rPr lang="en-US" sz="1400" b="1" i="1">
                              <a:solidFill>
                                <a:srgbClr val="0070C0"/>
                              </a:solidFill>
                              <a:latin typeface="Cambria Math" panose="02040503050406030204" pitchFamily="18" charset="0"/>
                            </a:rPr>
                            <m:t>𝒀</m:t>
                          </m:r>
                        </m:e>
                      </m:d>
                      <m:r>
                        <a:rPr lang="en-US" sz="1400" b="0" i="1" smtClean="0">
                          <a:latin typeface="Cambria Math" panose="02040503050406030204" pitchFamily="18" charset="0"/>
                        </a:rPr>
                        <m: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𝒀</m:t>
                          </m:r>
                        </m:e>
                        <m:e>
                          <m:r>
                            <a:rPr lang="en-US" sz="1400" b="1" i="1">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6" name="TextBox 5">
                  <a:extLst>
                    <a:ext uri="{FF2B5EF4-FFF2-40B4-BE49-F238E27FC236}">
                      <a16:creationId xmlns:a16="http://schemas.microsoft.com/office/drawing/2014/main" id="{0E9DFC7B-AD59-738B-C507-F2C5D84150C1}"/>
                    </a:ext>
                  </a:extLst>
                </p:cNvPr>
                <p:cNvSpPr txBox="1">
                  <a:spLocks noRot="1" noChangeAspect="1" noMove="1" noResize="1" noEditPoints="1" noAdjustHandles="1" noChangeArrowheads="1" noChangeShapeType="1" noTextEdit="1"/>
                </p:cNvSpPr>
                <p:nvPr/>
              </p:nvSpPr>
              <p:spPr>
                <a:xfrm>
                  <a:off x="130414" y="2573292"/>
                  <a:ext cx="2894454"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84C58EF-E053-A1FA-5396-C20131E7BACB}"/>
                </a:ext>
              </a:extLst>
            </p:cNvPr>
            <p:cNvGrpSpPr/>
            <p:nvPr/>
          </p:nvGrpSpPr>
          <p:grpSpPr>
            <a:xfrm>
              <a:off x="387457" y="3178345"/>
              <a:ext cx="2380367" cy="1466508"/>
              <a:chOff x="4247147" y="3096082"/>
              <a:chExt cx="2380367" cy="1466508"/>
            </a:xfrm>
          </p:grpSpPr>
          <p:pic>
            <p:nvPicPr>
              <p:cNvPr id="10" name="Picture 9">
                <a:extLst>
                  <a:ext uri="{FF2B5EF4-FFF2-40B4-BE49-F238E27FC236}">
                    <a16:creationId xmlns:a16="http://schemas.microsoft.com/office/drawing/2014/main" id="{E4866A76-B817-1E67-8551-E924516C4744}"/>
                  </a:ext>
                </a:extLst>
              </p:cNvPr>
              <p:cNvPicPr>
                <a:picLocks noChangeAspect="1"/>
              </p:cNvPicPr>
              <p:nvPr/>
            </p:nvPicPr>
            <p:blipFill>
              <a:blip r:embed="rId4"/>
              <a:stretch>
                <a:fillRect/>
              </a:stretch>
            </p:blipFill>
            <p:spPr>
              <a:xfrm>
                <a:off x="4247147" y="3096082"/>
                <a:ext cx="2380367" cy="1466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38ECA2-8AA4-C0F4-A5E7-69989DD09488}"/>
                      </a:ext>
                    </a:extLst>
                  </p:cNvPr>
                  <p:cNvSpPr txBox="1"/>
                  <p:nvPr/>
                </p:nvSpPr>
                <p:spPr>
                  <a:xfrm>
                    <a:off x="5239668" y="3679295"/>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4738ECA2-8AA4-C0F4-A5E7-69989DD09488}"/>
                      </a:ext>
                    </a:extLst>
                  </p:cNvPr>
                  <p:cNvSpPr txBox="1">
                    <a:spLocks noRot="1" noChangeAspect="1" noMove="1" noResize="1" noEditPoints="1" noAdjustHandles="1" noChangeArrowheads="1" noChangeShapeType="1" noTextEdit="1"/>
                  </p:cNvSpPr>
                  <p:nvPr/>
                </p:nvSpPr>
                <p:spPr>
                  <a:xfrm>
                    <a:off x="5239668" y="3679295"/>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3F0B17-A3E5-14F7-6A4F-5DAD0BE491A4}"/>
                      </a:ext>
                    </a:extLst>
                  </p:cNvPr>
                  <p:cNvSpPr txBox="1"/>
                  <p:nvPr/>
                </p:nvSpPr>
                <p:spPr>
                  <a:xfrm>
                    <a:off x="5875108" y="3679295"/>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B03F0B17-A3E5-14F7-6A4F-5DAD0BE491A4}"/>
                      </a:ext>
                    </a:extLst>
                  </p:cNvPr>
                  <p:cNvSpPr txBox="1">
                    <a:spLocks noRot="1" noChangeAspect="1" noMove="1" noResize="1" noEditPoints="1" noAdjustHandles="1" noChangeArrowheads="1" noChangeShapeType="1" noTextEdit="1"/>
                  </p:cNvSpPr>
                  <p:nvPr/>
                </p:nvSpPr>
                <p:spPr>
                  <a:xfrm>
                    <a:off x="5875108" y="3679295"/>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1BF128-7F03-7B6E-3BA1-26C217E2F55A}"/>
                      </a:ext>
                    </a:extLst>
                  </p:cNvPr>
                  <p:cNvSpPr txBox="1"/>
                  <p:nvPr/>
                </p:nvSpPr>
                <p:spPr>
                  <a:xfrm>
                    <a:off x="4247147" y="367349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2A1BF128-7F03-7B6E-3BA1-26C217E2F55A}"/>
                      </a:ext>
                    </a:extLst>
                  </p:cNvPr>
                  <p:cNvSpPr txBox="1">
                    <a:spLocks noRot="1" noChangeAspect="1" noMove="1" noResize="1" noEditPoints="1" noAdjustHandles="1" noChangeArrowheads="1" noChangeShapeType="1" noTextEdit="1"/>
                  </p:cNvSpPr>
                  <p:nvPr/>
                </p:nvSpPr>
                <p:spPr>
                  <a:xfrm>
                    <a:off x="4247147" y="3673491"/>
                    <a:ext cx="738868" cy="300082"/>
                  </a:xfrm>
                  <a:prstGeom prst="rect">
                    <a:avLst/>
                  </a:prstGeom>
                  <a:blipFill>
                    <a:blip r:embed="rId7"/>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4024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
        <p:nvSpPr>
          <p:cNvPr id="4" name="Rectangle 3">
            <a:extLst>
              <a:ext uri="{FF2B5EF4-FFF2-40B4-BE49-F238E27FC236}">
                <a16:creationId xmlns:a16="http://schemas.microsoft.com/office/drawing/2014/main" id="{C0AEB1D3-1641-82D6-2909-5ADEA7A243E4}"/>
              </a:ext>
            </a:extLst>
          </p:cNvPr>
          <p:cNvSpPr/>
          <p:nvPr/>
        </p:nvSpPr>
        <p:spPr>
          <a:xfrm>
            <a:off x="6568325" y="2135927"/>
            <a:ext cx="1668257" cy="9144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7BD5B7-3FC2-9C7B-A13A-303267473728}"/>
              </a:ext>
            </a:extLst>
          </p:cNvPr>
          <p:cNvSpPr txBox="1"/>
          <p:nvPr/>
        </p:nvSpPr>
        <p:spPr>
          <a:xfrm>
            <a:off x="3329534" y="3716718"/>
            <a:ext cx="2896761" cy="715581"/>
          </a:xfrm>
          <a:prstGeom prst="rect">
            <a:avLst/>
          </a:prstGeom>
          <a:noFill/>
        </p:spPr>
        <p:txBody>
          <a:bodyPr wrap="square" rtlCol="0">
            <a:spAutoFit/>
          </a:bodyPr>
          <a:lstStyle/>
          <a:p>
            <a:pPr algn="ctr"/>
            <a:r>
              <a:rPr lang="en-US" dirty="0">
                <a:solidFill>
                  <a:srgbClr val="C00000"/>
                </a:solidFill>
              </a:rPr>
              <a:t>Brand loyalty: </a:t>
            </a:r>
            <a:r>
              <a:rPr lang="en-US" b="1" i="1" dirty="0">
                <a:solidFill>
                  <a:srgbClr val="C00000"/>
                </a:solidFill>
              </a:rPr>
              <a:t>Shannon</a:t>
            </a:r>
            <a:r>
              <a:rPr lang="en-US" dirty="0">
                <a:solidFill>
                  <a:srgbClr val="C00000"/>
                </a:solidFill>
              </a:rPr>
              <a:t> was born in Michigan and went to UM before moving to MIT.  </a:t>
            </a:r>
          </a:p>
        </p:txBody>
      </p:sp>
    </p:spTree>
    <p:extLst>
      <p:ext uri="{BB962C8B-B14F-4D97-AF65-F5344CB8AC3E}">
        <p14:creationId xmlns:p14="http://schemas.microsoft.com/office/powerpoint/2010/main" val="1443818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A31D431D-9233-9E64-37B7-33229349E239}"/>
              </a:ext>
            </a:extLst>
          </p:cNvPr>
          <p:cNvGrpSpPr/>
          <p:nvPr/>
        </p:nvGrpSpPr>
        <p:grpSpPr>
          <a:xfrm>
            <a:off x="3055813" y="2461750"/>
            <a:ext cx="2966852" cy="2069635"/>
            <a:chOff x="3055813" y="2571750"/>
            <a:chExt cx="2966852" cy="2069635"/>
          </a:xfrm>
        </p:grpSpPr>
        <p:grpSp>
          <p:nvGrpSpPr>
            <p:cNvPr id="33" name="Group 32">
              <a:extLst>
                <a:ext uri="{FF2B5EF4-FFF2-40B4-BE49-F238E27FC236}">
                  <a16:creationId xmlns:a16="http://schemas.microsoft.com/office/drawing/2014/main" id="{613B2187-ABFD-8234-2C9E-62D5D27BF96A}"/>
                </a:ext>
              </a:extLst>
            </p:cNvPr>
            <p:cNvGrpSpPr/>
            <p:nvPr/>
          </p:nvGrpSpPr>
          <p:grpSpPr>
            <a:xfrm>
              <a:off x="3055813" y="2571750"/>
              <a:ext cx="2966852" cy="2069635"/>
              <a:chOff x="3055813" y="2571750"/>
              <a:chExt cx="2966852" cy="206963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8C6074-8022-86B9-F5DB-46CFB508C1C7}"/>
                      </a:ext>
                    </a:extLst>
                  </p:cNvPr>
                  <p:cNvSpPr txBox="1"/>
                  <p:nvPr/>
                </p:nvSpPr>
                <p:spPr>
                  <a:xfrm>
                    <a:off x="3055813"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i="1">
                            <a:latin typeface="Cambria Math" panose="02040503050406030204" pitchFamily="18" charset="0"/>
                          </a:rPr>
                          <m:t>𝑋</m:t>
                        </m:r>
                        <m:sSub>
                          <m:sSubPr>
                            <m:ctrlPr>
                              <a:rPr lang="en-US" sz="1400" i="1">
                                <a:latin typeface="Cambria Math" panose="02040503050406030204" pitchFamily="18" charset="0"/>
                              </a:rPr>
                            </m:ctrlPr>
                          </m:sSubPr>
                          <m:e>
                            <m:r>
                              <a:rPr lang="en-US" sz="1400" i="1">
                                <a:latin typeface="Cambria Math" panose="02040503050406030204" pitchFamily="18" charset="0"/>
                              </a:rPr>
                              <m:t>≻</m:t>
                            </m:r>
                          </m:e>
                          <m:sub>
                            <m:r>
                              <a:rPr lang="en-US" sz="1400" i="1">
                                <a:latin typeface="Cambria Math" panose="02040503050406030204" pitchFamily="18" charset="0"/>
                              </a:rPr>
                              <m:t>𝑤</m:t>
                            </m:r>
                          </m:sub>
                        </m:sSub>
                        <m:r>
                          <a:rPr lang="en-US" sz="1400" i="1">
                            <a:latin typeface="Cambria Math" panose="02040503050406030204" pitchFamily="18" charset="0"/>
                          </a:rPr>
                          <m:t>𝑌</m:t>
                        </m:r>
                      </m:oMath>
                    </a14:m>
                    <a:r>
                      <a:rPr lang="en-US" sz="1400" b="1" i="1" dirty="0"/>
                      <a:t> </a:t>
                    </a:r>
                    <a:r>
                      <a:rPr lang="en-US" sz="1400" dirty="0"/>
                      <a:t>if</a:t>
                    </a:r>
                    <a:r>
                      <a:rPr lang="en-US" sz="1400"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0" i="1" smtClean="0">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3055813"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27" name="Picture 26">
                <a:extLst>
                  <a:ext uri="{FF2B5EF4-FFF2-40B4-BE49-F238E27FC236}">
                    <a16:creationId xmlns:a16="http://schemas.microsoft.com/office/drawing/2014/main" id="{55830AA1-5A08-443D-705E-A51A860C7CD3}"/>
                  </a:ext>
                </a:extLst>
              </p:cNvPr>
              <p:cNvPicPr>
                <a:picLocks/>
              </p:cNvPicPr>
              <p:nvPr/>
            </p:nvPicPr>
            <p:blipFill>
              <a:blip r:embed="rId4"/>
              <a:stretch>
                <a:fillRect/>
              </a:stretch>
            </p:blipFill>
            <p:spPr>
              <a:xfrm>
                <a:off x="3355780" y="3178345"/>
                <a:ext cx="2377440" cy="1463040"/>
              </a:xfrm>
              <a:prstGeom prst="rect">
                <a:avLst/>
              </a:prstGeom>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F9D6D46-2D70-778B-37B1-6ECDAF0BCC5F}"/>
                    </a:ext>
                  </a:extLst>
                </p:cNvPr>
                <p:cNvSpPr txBox="1"/>
                <p:nvPr/>
              </p:nvSpPr>
              <p:spPr>
                <a:xfrm rot="2935250">
                  <a:off x="3394685" y="411427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8" name="TextBox 27">
                  <a:extLst>
                    <a:ext uri="{FF2B5EF4-FFF2-40B4-BE49-F238E27FC236}">
                      <a16:creationId xmlns:a16="http://schemas.microsoft.com/office/drawing/2014/main" id="{5F9D6D46-2D70-778B-37B1-6ECDAF0BCC5F}"/>
                    </a:ext>
                  </a:extLst>
                </p:cNvPr>
                <p:cNvSpPr txBox="1">
                  <a:spLocks noRot="1" noChangeAspect="1" noMove="1" noResize="1" noEditPoints="1" noAdjustHandles="1" noChangeArrowheads="1" noChangeShapeType="1" noTextEdit="1"/>
                </p:cNvSpPr>
                <p:nvPr/>
              </p:nvSpPr>
              <p:spPr>
                <a:xfrm rot="2935250">
                  <a:off x="3394685" y="4114271"/>
                  <a:ext cx="738868"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689FE7-B7C7-8280-927A-35B2F0ACDDB9}"/>
                    </a:ext>
                  </a:extLst>
                </p:cNvPr>
                <p:cNvSpPr txBox="1"/>
                <p:nvPr/>
              </p:nvSpPr>
              <p:spPr>
                <a:xfrm>
                  <a:off x="4185170" y="3749567"/>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29" name="TextBox 28">
                  <a:extLst>
                    <a:ext uri="{FF2B5EF4-FFF2-40B4-BE49-F238E27FC236}">
                      <a16:creationId xmlns:a16="http://schemas.microsoft.com/office/drawing/2014/main" id="{3A689FE7-B7C7-8280-927A-35B2F0ACDDB9}"/>
                    </a:ext>
                  </a:extLst>
                </p:cNvPr>
                <p:cNvSpPr txBox="1">
                  <a:spLocks noRot="1" noChangeAspect="1" noMove="1" noResize="1" noEditPoints="1" noAdjustHandles="1" noChangeArrowheads="1" noChangeShapeType="1" noTextEdit="1"/>
                </p:cNvSpPr>
                <p:nvPr/>
              </p:nvSpPr>
              <p:spPr>
                <a:xfrm>
                  <a:off x="4185170" y="3749567"/>
                  <a:ext cx="395323"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4EE37C-8F4E-9409-A75B-B965FCAF2DF9}"/>
                    </a:ext>
                  </a:extLst>
                </p:cNvPr>
                <p:cNvSpPr txBox="1"/>
                <p:nvPr/>
              </p:nvSpPr>
              <p:spPr>
                <a:xfrm>
                  <a:off x="4921866" y="373719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31" name="TextBox 30">
                  <a:extLst>
                    <a:ext uri="{FF2B5EF4-FFF2-40B4-BE49-F238E27FC236}">
                      <a16:creationId xmlns:a16="http://schemas.microsoft.com/office/drawing/2014/main" id="{B44EE37C-8F4E-9409-A75B-B965FCAF2DF9}"/>
                    </a:ext>
                  </a:extLst>
                </p:cNvPr>
                <p:cNvSpPr txBox="1">
                  <a:spLocks noRot="1" noChangeAspect="1" noMove="1" noResize="1" noEditPoints="1" noAdjustHandles="1" noChangeArrowheads="1" noChangeShapeType="1" noTextEdit="1"/>
                </p:cNvSpPr>
                <p:nvPr/>
              </p:nvSpPr>
              <p:spPr>
                <a:xfrm>
                  <a:off x="4921866" y="3737198"/>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17C8CA-493F-6D8F-C60F-043059E8DD11}"/>
                  </a:ext>
                </a:extLst>
              </p:cNvPr>
              <p:cNvSpPr txBox="1"/>
              <p:nvPr/>
            </p:nvSpPr>
            <p:spPr>
              <a:xfrm>
                <a:off x="2454238" y="2104578"/>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after conditioning on </a:t>
                </a:r>
                <a14:m>
                  <m:oMath xmlns:m="http://schemas.openxmlformats.org/officeDocument/2006/math">
                    <m:r>
                      <a:rPr lang="en-US" sz="1200" i="1">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017C8CA-493F-6D8F-C60F-043059E8DD11}"/>
                  </a:ext>
                </a:extLst>
              </p:cNvPr>
              <p:cNvSpPr txBox="1">
                <a:spLocks noRot="1" noChangeAspect="1" noMove="1" noResize="1" noEditPoints="1" noAdjustHandles="1" noChangeArrowheads="1" noChangeShapeType="1" noTextEdit="1"/>
              </p:cNvSpPr>
              <p:nvPr/>
            </p:nvSpPr>
            <p:spPr>
              <a:xfrm>
                <a:off x="2454238" y="2104578"/>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946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B4900D29-9266-4EBA-E8C2-FFDC090E562D}"/>
              </a:ext>
            </a:extLst>
          </p:cNvPr>
          <p:cNvGrpSpPr/>
          <p:nvPr/>
        </p:nvGrpSpPr>
        <p:grpSpPr>
          <a:xfrm>
            <a:off x="6046736" y="2461750"/>
            <a:ext cx="2966852" cy="2069635"/>
            <a:chOff x="3052375" y="2571750"/>
            <a:chExt cx="2966852" cy="2069635"/>
          </a:xfrm>
        </p:grpSpPr>
        <p:grpSp>
          <p:nvGrpSpPr>
            <p:cNvPr id="25" name="Group 24">
              <a:extLst>
                <a:ext uri="{FF2B5EF4-FFF2-40B4-BE49-F238E27FC236}">
                  <a16:creationId xmlns:a16="http://schemas.microsoft.com/office/drawing/2014/main" id="{87548DDA-1D44-7329-55CE-481BB419BE9C}"/>
                </a:ext>
              </a:extLst>
            </p:cNvPr>
            <p:cNvGrpSpPr/>
            <p:nvPr/>
          </p:nvGrpSpPr>
          <p:grpSpPr>
            <a:xfrm>
              <a:off x="3052375" y="2571750"/>
              <a:ext cx="2966852" cy="2069635"/>
              <a:chOff x="3052375" y="2571750"/>
              <a:chExt cx="2966852" cy="206963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E4A6AE-524C-BE9A-EE54-7F37159964DA}"/>
                      </a:ext>
                    </a:extLst>
                  </p:cNvPr>
                  <p:cNvSpPr txBox="1"/>
                  <p:nvPr/>
                </p:nvSpPr>
                <p:spPr>
                  <a:xfrm>
                    <a:off x="3052375"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𝑌</m:t>
                        </m:r>
                        <m:sSub>
                          <m:sSubPr>
                            <m:ctrlPr>
                              <a:rPr lang="en-US" sz="1400" i="1">
                                <a:latin typeface="Cambria Math" panose="02040503050406030204" pitchFamily="18" charset="0"/>
                              </a:rPr>
                            </m:ctrlPr>
                          </m:sSubPr>
                          <m:e>
                            <m:r>
                              <a:rPr lang="en-US" sz="1400" b="0" i="1">
                                <a:latin typeface="Cambria Math" panose="02040503050406030204" pitchFamily="18" charset="0"/>
                              </a:rPr>
                              <m:t>≻</m:t>
                            </m:r>
                          </m:e>
                          <m:sub>
                            <m:r>
                              <a:rPr lang="en-US" sz="1400" b="0" i="1">
                                <a:latin typeface="Cambria Math" panose="02040503050406030204" pitchFamily="18" charset="0"/>
                              </a:rPr>
                              <m:t>𝑤</m:t>
                            </m:r>
                          </m:sub>
                        </m:sSub>
                        <m:r>
                          <a:rPr lang="en-US" sz="1400" b="0" i="1" smtClean="0">
                            <a:latin typeface="Cambria Math" panose="02040503050406030204" pitchFamily="18" charset="0"/>
                          </a:rPr>
                          <m:t>𝑋</m:t>
                        </m:r>
                      </m:oMath>
                    </a14:m>
                    <a:r>
                      <a:rPr lang="en-US" sz="1400" b="1" i="1" dirty="0"/>
                      <a:t> </a:t>
                    </a:r>
                    <a:r>
                      <a:rPr lang="en-US" sz="1400" dirty="0"/>
                      <a:t>if</a:t>
                    </a:r>
                    <a:r>
                      <a:rPr lang="en-US" sz="1400" b="1"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r>
                          <a:rPr lang="en-US" sz="1400" i="1">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oMath>
                    </a14:m>
                    <a:endParaRPr lang="en-US" sz="1400" dirty="0"/>
                  </a:p>
                </p:txBody>
              </p:sp>
            </mc:Choice>
            <mc:Fallback xmlns="">
              <p:sp>
                <p:nvSpPr>
                  <p:cNvPr id="4" name="TextBox 3">
                    <a:extLst>
                      <a:ext uri="{FF2B5EF4-FFF2-40B4-BE49-F238E27FC236}">
                        <a16:creationId xmlns:a16="http://schemas.microsoft.com/office/drawing/2014/main" id="{DAE4A6AE-524C-BE9A-EE54-7F37159964DA}"/>
                      </a:ext>
                    </a:extLst>
                  </p:cNvPr>
                  <p:cNvSpPr txBox="1">
                    <a:spLocks noRot="1" noChangeAspect="1" noMove="1" noResize="1" noEditPoints="1" noAdjustHandles="1" noChangeArrowheads="1" noChangeShapeType="1" noTextEdit="1"/>
                  </p:cNvSpPr>
                  <p:nvPr/>
                </p:nvSpPr>
                <p:spPr>
                  <a:xfrm>
                    <a:off x="3052375"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104EE20-2D79-6301-FCAA-4ABAA2E799E4}"/>
                  </a:ext>
                </a:extLst>
              </p:cNvPr>
              <p:cNvPicPr>
                <a:picLocks/>
              </p:cNvPicPr>
              <p:nvPr/>
            </p:nvPicPr>
            <p:blipFill>
              <a:blip r:embed="rId4"/>
              <a:stretch>
                <a:fillRect/>
              </a:stretch>
            </p:blipFill>
            <p:spPr>
              <a:xfrm>
                <a:off x="3383280" y="3178345"/>
                <a:ext cx="2377440" cy="1463040"/>
              </a:xfrm>
              <a:prstGeom prst="rect">
                <a:avLst/>
              </a:prstGeom>
            </p:spPr>
          </p:pic>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A0BA07-A5DA-C41B-5B7A-3049E248609C}"/>
                    </a:ext>
                  </a:extLst>
                </p:cNvPr>
                <p:cNvSpPr txBox="1"/>
                <p:nvPr/>
              </p:nvSpPr>
              <p:spPr>
                <a:xfrm>
                  <a:off x="4506437" y="3749950"/>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7CA0BA07-A5DA-C41B-5B7A-3049E248609C}"/>
                    </a:ext>
                  </a:extLst>
                </p:cNvPr>
                <p:cNvSpPr txBox="1">
                  <a:spLocks noRot="1" noChangeAspect="1" noMove="1" noResize="1" noEditPoints="1" noAdjustHandles="1" noChangeArrowheads="1" noChangeShapeType="1" noTextEdit="1"/>
                </p:cNvSpPr>
                <p:nvPr/>
              </p:nvSpPr>
              <p:spPr>
                <a:xfrm>
                  <a:off x="4506437" y="3749950"/>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324AE7-514D-012C-FD74-DD23A3A9E376}"/>
                    </a:ext>
                  </a:extLst>
                </p:cNvPr>
                <p:cNvSpPr txBox="1"/>
                <p:nvPr/>
              </p:nvSpPr>
              <p:spPr>
                <a:xfrm rot="18559731">
                  <a:off x="4992589" y="411048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0B324AE7-514D-012C-FD74-DD23A3A9E376}"/>
                    </a:ext>
                  </a:extLst>
                </p:cNvPr>
                <p:cNvSpPr txBox="1">
                  <a:spLocks noRot="1" noChangeAspect="1" noMove="1" noResize="1" noEditPoints="1" noAdjustHandles="1" noChangeArrowheads="1" noChangeShapeType="1" noTextEdit="1"/>
                </p:cNvSpPr>
                <p:nvPr/>
              </p:nvSpPr>
              <p:spPr>
                <a:xfrm rot="18559731">
                  <a:off x="4992589" y="4110488"/>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E6C607-3B38-6780-1F27-A1FF67BBA79D}"/>
                    </a:ext>
                  </a:extLst>
                </p:cNvPr>
                <p:cNvSpPr txBox="1"/>
                <p:nvPr/>
              </p:nvSpPr>
              <p:spPr>
                <a:xfrm>
                  <a:off x="3469518" y="3749950"/>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3" name="TextBox 22">
                  <a:extLst>
                    <a:ext uri="{FF2B5EF4-FFF2-40B4-BE49-F238E27FC236}">
                      <a16:creationId xmlns:a16="http://schemas.microsoft.com/office/drawing/2014/main" id="{F9E6C607-3B38-6780-1F27-A1FF67BBA79D}"/>
                    </a:ext>
                  </a:extLst>
                </p:cNvPr>
                <p:cNvSpPr txBox="1">
                  <a:spLocks noRot="1" noChangeAspect="1" noMove="1" noResize="1" noEditPoints="1" noAdjustHandles="1" noChangeArrowheads="1" noChangeShapeType="1" noTextEdit="1"/>
                </p:cNvSpPr>
                <p:nvPr/>
              </p:nvSpPr>
              <p:spPr>
                <a:xfrm>
                  <a:off x="3469518" y="3749950"/>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23A77D-406B-97F8-217E-2AA8B01EC0FA}"/>
                  </a:ext>
                </a:extLst>
              </p:cNvPr>
              <p:cNvSpPr txBox="1"/>
              <p:nvPr/>
            </p:nvSpPr>
            <p:spPr>
              <a:xfrm>
                <a:off x="4891491" y="2116236"/>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𝑋</m:t>
                    </m:r>
                  </m:oMath>
                </a14:m>
                <a:r>
                  <a:rPr lang="en-US" sz="1200" b="0" i="1" dirty="0">
                    <a:effectLst/>
                  </a:rPr>
                  <a:t> after conditioning on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123A77D-406B-97F8-217E-2AA8B01EC0FA}"/>
                  </a:ext>
                </a:extLst>
              </p:cNvPr>
              <p:cNvSpPr txBox="1">
                <a:spLocks noRot="1" noChangeAspect="1" noMove="1" noResize="1" noEditPoints="1" noAdjustHandles="1" noChangeArrowheads="1" noChangeShapeType="1" noTextEdit="1"/>
              </p:cNvSpPr>
              <p:nvPr/>
            </p:nvSpPr>
            <p:spPr>
              <a:xfrm>
                <a:off x="4891491" y="2116236"/>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4128287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Weak asymmetry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oMath>
                </a14:m>
                <a:endParaRPr lang="en-US" b="0" dirty="0"/>
              </a:p>
            </p:txBody>
          </p:sp>
        </mc:Choice>
        <mc:Fallback>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3"/>
                <a:stretch>
                  <a:fillRect l="-2733" t="-17544"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spcAft>
                    <a:spcPts val="1000"/>
                  </a:spcAft>
                  <a:buFont typeface="Arial" panose="020B0604020202020204" pitchFamily="34" charset="0"/>
                  <a:buChar char="•"/>
                </a:pPr>
                <a:r>
                  <a:rPr lang="en-US" dirty="0"/>
                  <a:t>Comparison reveals potential asymmetry in predictability:</a:t>
                </a:r>
              </a:p>
              <a:p>
                <a:pPr>
                  <a:spcAft>
                    <a:spcPts val="1000"/>
                  </a:spcAft>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i="1">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𝒀</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𝑿</m:t>
                      </m:r>
                      <m:r>
                        <a:rPr lang="en-US" b="1" i="1" smtClean="0">
                          <a:solidFill>
                            <a:srgbClr val="0070C0"/>
                          </a:solidFill>
                          <a:latin typeface="Cambria Math" panose="02040503050406030204" pitchFamily="18" charset="0"/>
                          <a:ea typeface="Cambria Math" panose="02040503050406030204" pitchFamily="18" charset="0"/>
                        </a:rPr>
                        <m:t>)</m:t>
                      </m:r>
                    </m:oMath>
                  </m:oMathPara>
                </a14:m>
                <a:endParaRPr lang="en-US" b="1" dirty="0">
                  <a:solidFill>
                    <a:srgbClr val="0070C0"/>
                  </a:solidFill>
                </a:endParaRPr>
              </a:p>
              <a:p>
                <a:pPr marL="285750" indent="-285750">
                  <a:spcAft>
                    <a:spcPts val="1000"/>
                  </a:spcAft>
                  <a:buFont typeface="Arial" panose="020B0604020202020204" pitchFamily="34" charset="0"/>
                  <a:buChar char="•"/>
                </a:pPr>
                <a:r>
                  <a:rPr lang="en-US" dirty="0"/>
                  <a:t>“</a:t>
                </a:r>
                <a:r>
                  <a:rPr lang="en-US" i="1" dirty="0"/>
                  <a:t>Asymmetric predictability is an imprint of underlying causal direction</a:t>
                </a:r>
                <a:r>
                  <a:rPr lang="en-US" dirty="0"/>
                  <a:t>”</a:t>
                </a:r>
              </a:p>
              <a:p>
                <a:pPr marL="285750" indent="-285750">
                  <a:spcAft>
                    <a:spcPts val="1000"/>
                  </a:spcAft>
                  <a:buFont typeface="Arial" panose="020B0604020202020204" pitchFamily="34" charset="0"/>
                  <a:buChar char="•"/>
                </a:pPr>
                <a:r>
                  <a:rPr lang="en-US" dirty="0"/>
                  <a:t>The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d>
                        <m:dPr>
                          <m:ctrlPr>
                            <a:rPr lang="en-US" b="1" i="1">
                              <a:solidFill>
                                <a:srgbClr val="0070C0"/>
                              </a:solidFill>
                              <a:latin typeface="Cambria Math" panose="02040503050406030204" pitchFamily="18" charset="0"/>
                              <a:ea typeface="Cambria Math" panose="02040503050406030204" pitchFamily="18" charset="0"/>
                            </a:rPr>
                          </m:ctrlPr>
                        </m:dPr>
                        <m:e>
                          <m:r>
                            <a:rPr lang="en-US" b="1" i="1">
                              <a:solidFill>
                                <a:srgbClr val="0070C0"/>
                              </a:solidFill>
                              <a:latin typeface="Cambria Math" panose="02040503050406030204" pitchFamily="18" charset="0"/>
                              <a:ea typeface="Cambria Math" panose="02040503050406030204" pitchFamily="18" charset="0"/>
                            </a:rPr>
                            <m:t>𝒀</m:t>
                          </m:r>
                        </m:e>
                        <m:e>
                          <m:r>
                            <a:rPr lang="en-US" b="1" i="1">
                              <a:solidFill>
                                <a:srgbClr val="0070C0"/>
                              </a:solidFill>
                              <a:latin typeface="Cambria Math" panose="02040503050406030204" pitchFamily="18" charset="0"/>
                              <a:ea typeface="Cambria Math" panose="02040503050406030204" pitchFamily="18" charset="0"/>
                            </a:rPr>
                            <m:t>𝑿</m:t>
                          </m:r>
                        </m:e>
                      </m:d>
                      <m:r>
                        <a:rPr lang="en-US" b="0" i="0" smtClean="0">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𝒀</m:t>
                      </m:r>
                      <m:r>
                        <a:rPr lang="en-US" b="1" i="1" smtClean="0">
                          <a:solidFill>
                            <a:srgbClr val="C0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Last equality from chain rule of entropy: </a:t>
                </a:r>
                <a:endParaRPr lang="en-US" i="1" dirty="0">
                  <a:latin typeface="Cambria Math" panose="02040503050406030204" pitchFamily="18" charset="0"/>
                </a:endParaRPr>
              </a:p>
              <a:p>
                <a:pPr algn="ctr">
                  <a:spcAft>
                    <a:spcPts val="1000"/>
                  </a:spcAft>
                </a:pPr>
                <a14:m>
                  <m:oMath xmlns:m="http://schemas.openxmlformats.org/officeDocument/2006/math">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d>
                      <m:dPr>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d>
                      <m:dPr>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m:t>
                    </m:r>
                  </m:oMath>
                </a14:m>
                <a:r>
                  <a:rPr lang="en-US" b="1" dirty="0">
                    <a:solidFill>
                      <a:srgbClr val="C00000"/>
                    </a:solidFill>
                  </a:rPr>
                  <a:t> </a:t>
                </a:r>
                <a:endParaRPr lang="en-US" b="1"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4"/>
                <a:stretch>
                  <a:fillRect l="-482" b="-1581"/>
                </a:stretch>
              </a:blipFill>
            </p:spPr>
            <p:txBody>
              <a:bodyPr/>
              <a:lstStyle/>
              <a:p>
                <a:r>
                  <a:rPr lang="en-US">
                    <a:noFill/>
                  </a:rPr>
                  <a:t> </a:t>
                </a:r>
              </a:p>
            </p:txBody>
          </p:sp>
        </mc:Fallback>
      </mc:AlternateContent>
    </p:spTree>
    <p:extLst>
      <p:ext uri="{BB962C8B-B14F-4D97-AF65-F5344CB8AC3E}">
        <p14:creationId xmlns:p14="http://schemas.microsoft.com/office/powerpoint/2010/main" val="2599444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spcAft>
                    <a:spcPts val="1000"/>
                  </a:spcAft>
                  <a:buFont typeface="Arial" panose="020B0604020202020204" pitchFamily="34" charset="0"/>
                  <a:buChar char="•"/>
                </a:pPr>
                <a:r>
                  <a:rPr lang="en-US" dirty="0"/>
                  <a:t>Unadjusted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by examining conditional WACs</a:t>
                </a:r>
              </a:p>
              <a:p>
                <a:pPr marL="285750" indent="-285750">
                  <a:spcAft>
                    <a:spcPts val="1000"/>
                  </a:spcAft>
                  <a:buFont typeface="Arial" panose="020B0604020202020204" pitchFamily="34" charset="0"/>
                  <a:buChar char="•"/>
                </a:pPr>
                <a:r>
                  <a:rPr lang="en-US" dirty="0">
                    <a:solidFill>
                      <a:schemeClr val="bg1"/>
                    </a:solidFill>
                  </a:rPr>
                  <a:t>Case 1: WAC for specific value of </a:t>
                </a:r>
                <a14:m>
                  <m:oMath xmlns:m="http://schemas.openxmlformats.org/officeDocument/2006/math">
                    <m:r>
                      <a:rPr lang="en-US" b="1" i="1">
                        <a:solidFill>
                          <a:schemeClr val="bg1"/>
                        </a:solidFill>
                        <a:latin typeface="Cambria Math" panose="02040503050406030204" pitchFamily="18" charset="0"/>
                      </a:rPr>
                      <m:t>𝒁</m:t>
                    </m:r>
                    <m:r>
                      <a:rPr lang="en-US" b="1" i="1">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𝒛</m:t>
                        </m:r>
                      </m:e>
                      <m:sub>
                        <m:r>
                          <a:rPr lang="en-US" b="1" i="1" smtClean="0">
                            <a:solidFill>
                              <a:schemeClr val="bg1"/>
                            </a:solidFill>
                            <a:latin typeface="Cambria Math" panose="02040503050406030204" pitchFamily="18" charset="0"/>
                          </a:rPr>
                          <m:t>𝟎</m:t>
                        </m:r>
                      </m:sub>
                    </m:sSub>
                  </m:oMath>
                </a14:m>
                <a:endParaRPr lang="en-US" dirty="0">
                  <a:solidFill>
                    <a:schemeClr val="bg1"/>
                  </a:solidFill>
                </a:endParaRPr>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𝑪</m:t>
                          </m:r>
                        </m:e>
                        <m:sub>
                          <m:r>
                            <a:rPr lang="en-US" b="1" i="1">
                              <a:solidFill>
                                <a:schemeClr val="bg1"/>
                              </a:solidFill>
                              <a:latin typeface="Cambria Math" panose="02040503050406030204" pitchFamily="18" charset="0"/>
                            </a:rPr>
                            <m:t>𝑿</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𝒀</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r>
                            <a:rPr lang="en-US" b="1" i="1">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𝒁</m:t>
                      </m:r>
                      <m:r>
                        <a:rPr lang="en-US" b="1" i="1" smtClean="0">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r>
                        <a:rPr lang="en-US" b="0"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0" i="1">
                          <a:solidFill>
                            <a:schemeClr val="bg1"/>
                          </a:solidFill>
                          <a:latin typeface="Cambria Math" panose="02040503050406030204" pitchFamily="18" charset="0"/>
                        </a:rPr>
                        <m:t>|</m:t>
                      </m:r>
                      <m:r>
                        <a:rPr lang="en-US" b="0" i="1">
                          <a:solidFill>
                            <a:schemeClr val="bg1"/>
                          </a:solidFill>
                          <a:latin typeface="Cambria Math" panose="02040503050406030204" pitchFamily="18" charset="0"/>
                        </a:rPr>
                        <m:t>𝑍</m:t>
                      </m:r>
                      <m:r>
                        <a:rPr lang="en-US" b="1" i="1">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r>
                        <a:rPr lang="en-US" b="0"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a:p>
                <a:pPr marL="285750" indent="-285750">
                  <a:spcAft>
                    <a:spcPts val="1000"/>
                  </a:spcAft>
                  <a:buFont typeface="Arial" panose="020B0604020202020204" pitchFamily="34" charset="0"/>
                  <a:buChar char="•"/>
                </a:pPr>
                <a:r>
                  <a:rPr lang="en-US" dirty="0">
                    <a:solidFill>
                      <a:schemeClr val="bg1"/>
                    </a:solidFill>
                  </a:rPr>
                  <a:t>Case 2: Aggregated WAC for all possible values of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𝒛</m:t>
                        </m:r>
                      </m:e>
                      <m:sub>
                        <m:r>
                          <a:rPr lang="en-US" b="1" i="1" smtClean="0">
                            <a:solidFill>
                              <a:schemeClr val="bg1"/>
                            </a:solidFill>
                            <a:latin typeface="Cambria Math" panose="02040503050406030204" pitchFamily="18" charset="0"/>
                          </a:rPr>
                          <m:t>𝟎</m:t>
                        </m:r>
                      </m:sub>
                    </m:sSub>
                  </m:oMath>
                </a14:m>
                <a:endParaRPr lang="en-US" dirty="0">
                  <a:solidFill>
                    <a:schemeClr val="bg1"/>
                  </a:solidFill>
                </a:endParaRPr>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𝑪</m:t>
                          </m:r>
                        </m:e>
                        <m:sub>
                          <m:r>
                            <a:rPr lang="en-US" b="1" i="1">
                              <a:solidFill>
                                <a:schemeClr val="bg1"/>
                              </a:solidFill>
                              <a:latin typeface="Cambria Math" panose="02040503050406030204" pitchFamily="18" charset="0"/>
                            </a:rPr>
                            <m:t>𝑿</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𝒀</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𝒁</m:t>
                      </m:r>
                      <m:r>
                        <a:rPr lang="en-US" b="0"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r>
                        <a:rPr lang="en-US" b="0"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t="-1581"/>
                </a:stretch>
              </a:blipFill>
            </p:spPr>
            <p:txBody>
              <a:bodyPr/>
              <a:lstStyle/>
              <a:p>
                <a:r>
                  <a:rPr lang="en-US">
                    <a:noFill/>
                  </a:rPr>
                  <a:t> </a:t>
                </a:r>
              </a:p>
            </p:txBody>
          </p:sp>
        </mc:Fallback>
      </mc:AlternateContent>
    </p:spTree>
    <p:extLst>
      <p:ext uri="{BB962C8B-B14F-4D97-AF65-F5344CB8AC3E}">
        <p14:creationId xmlns:p14="http://schemas.microsoft.com/office/powerpoint/2010/main" val="3909434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spcAft>
                    <a:spcPts val="1000"/>
                  </a:spcAft>
                  <a:buFont typeface="Arial" panose="020B0604020202020204" pitchFamily="34" charset="0"/>
                  <a:buChar char="•"/>
                </a:pPr>
                <a:r>
                  <a:rPr lang="en-US" dirty="0"/>
                  <a:t>Unadjusted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by examining conditional WACs</a:t>
                </a:r>
              </a:p>
              <a:p>
                <a:pPr marL="285750" indent="-285750">
                  <a:spcAft>
                    <a:spcPts val="1000"/>
                  </a:spcAft>
                  <a:buFont typeface="Arial" panose="020B0604020202020204" pitchFamily="34" charset="0"/>
                  <a:buChar char="•"/>
                </a:pPr>
                <a:r>
                  <a:rPr lang="en-US" dirty="0"/>
                  <a:t>Case 1: WAC for specific value of </a:t>
                </a:r>
                <a14:m>
                  <m:oMath xmlns:m="http://schemas.openxmlformats.org/officeDocument/2006/math">
                    <m:r>
                      <a:rPr lang="en-US" b="1" i="1">
                        <a:latin typeface="Cambria Math" panose="02040503050406030204" pitchFamily="18" charset="0"/>
                      </a:rPr>
                      <m:t>𝒁</m:t>
                    </m:r>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𝒛</m:t>
                              </m:r>
                            </m:e>
                            <m:sub>
                              <m:r>
                                <a:rPr lang="en-US" b="1" i="1">
                                  <a:latin typeface="Cambria Math" panose="02040503050406030204" pitchFamily="18" charset="0"/>
                                </a:rPr>
                                <m:t>𝟎</m:t>
                              </m:r>
                            </m:sub>
                          </m:sSub>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1" i="1" smtClean="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a:solidFill>
                            <a:srgbClr val="FF0000"/>
                          </a:solidFill>
                          <a:latin typeface="Cambria Math" panose="02040503050406030204" pitchFamily="18" charset="0"/>
                        </a:rPr>
                        <m:t>|</m:t>
                      </m:r>
                      <m:r>
                        <a:rPr lang="en-US" b="0" i="1">
                          <a:solidFill>
                            <a:srgbClr val="FF0000"/>
                          </a:solidFill>
                          <a:latin typeface="Cambria Math" panose="02040503050406030204" pitchFamily="18" charset="0"/>
                        </a:rPr>
                        <m:t>𝑍</m:t>
                      </m:r>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Case 2: Aggregated WAC for all possible values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t="-1581"/>
                </a:stretch>
              </a:blipFill>
            </p:spPr>
            <p:txBody>
              <a:bodyPr/>
              <a:lstStyle/>
              <a:p>
                <a:r>
                  <a:rPr lang="en-US">
                    <a:noFill/>
                  </a:rPr>
                  <a:t> </a:t>
                </a:r>
              </a:p>
            </p:txBody>
          </p:sp>
        </mc:Fallback>
      </mc:AlternateContent>
    </p:spTree>
    <p:extLst>
      <p:ext uri="{BB962C8B-B14F-4D97-AF65-F5344CB8AC3E}">
        <p14:creationId xmlns:p14="http://schemas.microsoft.com/office/powerpoint/2010/main" val="2031897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solidFill>
                  </a:rPr>
                  <a:t>Key idea:</a:t>
                </a:r>
              </a:p>
              <a:p>
                <a:pPr marL="742950" lvl="1" indent="-285750" algn="l">
                  <a:buFont typeface="Arial" panose="020B0604020202020204" pitchFamily="34" charset="0"/>
                  <a:buChar char="•"/>
                </a:pPr>
                <a:r>
                  <a:rPr lang="en-US" sz="1800" dirty="0">
                    <a:solidFill>
                      <a:schemeClr val="bg1"/>
                    </a:solidFill>
                  </a:rPr>
                  <a:t>Data from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𝑓</m:t>
                        </m:r>
                      </m:e>
                      <m:sub>
                        <m:r>
                          <a:rPr lang="en-US" sz="1800" b="0" i="1" smtClean="0">
                            <a:solidFill>
                              <a:schemeClr val="bg1"/>
                            </a:solidFill>
                            <a:latin typeface="Cambria Math" panose="02040503050406030204" pitchFamily="18" charset="0"/>
                          </a:rPr>
                          <m:t>𝑋</m:t>
                        </m:r>
                      </m:sub>
                    </m:sSub>
                  </m:oMath>
                </a14:m>
                <a:endParaRPr lang="en-US" sz="1800" dirty="0">
                  <a:solidFill>
                    <a:schemeClr val="bg1"/>
                  </a:solidFill>
                </a:endParaRPr>
              </a:p>
              <a:p>
                <a:pPr marL="742950" lvl="1" indent="-285750" algn="l">
                  <a:buFont typeface="Arial" panose="020B0604020202020204" pitchFamily="34" charset="0"/>
                  <a:buChar char="•"/>
                </a:pPr>
                <a:r>
                  <a:rPr lang="en-US" sz="1800" dirty="0">
                    <a:solidFill>
                      <a:schemeClr val="bg1"/>
                    </a:solidFill>
                  </a:rPr>
                  <a:t>Instead</a:t>
                </a:r>
                <a:r>
                  <a:rPr lang="en-US" sz="1800" baseline="0" dirty="0">
                    <a:solidFill>
                      <a:schemeClr val="bg1"/>
                    </a:solidFill>
                  </a:rPr>
                  <a:t> of estimating </a:t>
                </a:r>
                <a14:m>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r>
                  <a:rPr lang="en-US" sz="1800" dirty="0">
                    <a:solidFill>
                      <a:schemeClr val="bg1"/>
                    </a:solidFill>
                  </a:rPr>
                  <a:t> directly, consider Fourier transform</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𝜙</m:t>
                            </m:r>
                          </m:e>
                        </m:acc>
                      </m:e>
                      <m:sub>
                        <m:r>
                          <a:rPr lang="en-US" sz="1800" b="0" i="1" smtClean="0">
                            <a:solidFill>
                              <a:schemeClr val="bg1"/>
                            </a:solidFill>
                            <a:latin typeface="Cambria Math" panose="02040503050406030204" pitchFamily="18" charset="0"/>
                          </a:rPr>
                          <m:t>𝑋</m:t>
                        </m:r>
                      </m:sub>
                    </m:sSub>
                  </m:oMath>
                </a14:m>
                <a:r>
                  <a:rPr lang="en-US" sz="1800" dirty="0">
                    <a:solidFill>
                      <a:schemeClr val="bg1"/>
                    </a:solidFill>
                  </a:rPr>
                  <a:t> of</a:t>
                </a:r>
                <a14:m>
                  <m:oMath xmlns:m="http://schemas.openxmlformats.org/officeDocument/2006/math">
                    <m:r>
                      <a:rPr lang="en-US" sz="1800" b="0" i="0"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endParaRPr lang="en-US" sz="1800" dirty="0">
                  <a:solidFill>
                    <a:schemeClr val="bg1"/>
                  </a:solidFill>
                </a:endParaRPr>
              </a:p>
              <a:p>
                <a:pPr marL="742950" lvl="1" indent="-285750" algn="l">
                  <a:buFont typeface="Arial" panose="020B0604020202020204" pitchFamily="34" charset="0"/>
                  <a:buChar char="•"/>
                </a:pPr>
                <a:r>
                  <a:rPr lang="en-US" sz="1800" dirty="0">
                    <a:solidFill>
                      <a:schemeClr val="bg1"/>
                    </a:solidFill>
                  </a:rPr>
                  <a:t>Obtain </a:t>
                </a:r>
                <a14:m>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r>
                  <a:rPr lang="en-US" sz="1800" baseline="0" dirty="0">
                    <a:solidFill>
                      <a:schemeClr val="bg1"/>
                    </a:solidFill>
                  </a:rPr>
                  <a:t> as the Fourier anti-transform of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𝜙</m:t>
                            </m:r>
                          </m:e>
                        </m:acc>
                      </m:e>
                      <m:sub>
                        <m:r>
                          <a:rPr lang="en-US" sz="1800" b="0" i="1" smtClean="0">
                            <a:solidFill>
                              <a:schemeClr val="bg1"/>
                            </a:solidFill>
                            <a:latin typeface="Cambria Math" panose="02040503050406030204" pitchFamily="18" charset="0"/>
                          </a:rPr>
                          <m:t>𝑋</m:t>
                        </m:r>
                      </m:sub>
                    </m:sSub>
                  </m:oMath>
                </a14:m>
                <a:r>
                  <a:rPr lang="en-US" sz="1800" baseline="0" dirty="0">
                    <a:solidFill>
                      <a:schemeClr val="bg1"/>
                    </a:solidFill>
                  </a:rPr>
                  <a:t> </a:t>
                </a:r>
              </a:p>
              <a:p>
                <a:pPr marL="742950" lvl="1" indent="-285750" algn="l">
                  <a:buFont typeface="Arial" panose="020B0604020202020204" pitchFamily="34" charset="0"/>
                  <a:buChar char="•"/>
                </a:pPr>
                <a:endParaRPr lang="en-US" sz="1800" b="0" dirty="0">
                  <a:solidFill>
                    <a:schemeClr val="bg1"/>
                  </a:solidFill>
                </a:endParaRPr>
              </a:p>
              <a:p>
                <a:pPr marL="285750" indent="-285750">
                  <a:buFont typeface="Arial" panose="020B0604020202020204" pitchFamily="34" charset="0"/>
                  <a:buChar char="•"/>
                </a:pPr>
                <a:r>
                  <a:rPr lang="en-US" b="0" dirty="0">
                    <a:solidFill>
                      <a:schemeClr val="bg1"/>
                    </a:solidFill>
                  </a:rPr>
                  <a:t>Under some regularity conditions (Purkayastha and Song (2023a)),  </a:t>
                </a:r>
                <a14:m>
                  <m:oMath xmlns:m="http://schemas.openxmlformats.org/officeDocument/2006/math">
                    <m:sSub>
                      <m:sSubPr>
                        <m:ctrlPr>
                          <a:rPr lang="en-US" i="1" dirty="0"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𝑓</m:t>
                            </m:r>
                          </m:e>
                        </m:acc>
                      </m:e>
                      <m:sub>
                        <m:r>
                          <a:rPr lang="en-US" i="1" dirty="0">
                            <a:solidFill>
                              <a:schemeClr val="bg1"/>
                            </a:solidFill>
                            <a:latin typeface="Cambria Math" panose="02040503050406030204" pitchFamily="18" charset="0"/>
                          </a:rPr>
                          <m:t>𝑋</m:t>
                        </m:r>
                      </m:sub>
                    </m:sSub>
                  </m:oMath>
                </a14:m>
                <a:r>
                  <a:rPr lang="en-US" b="0" dirty="0">
                    <a:solidFill>
                      <a:schemeClr val="bg1"/>
                    </a:solidFill>
                  </a:rPr>
                  <a:t> </a:t>
                </a:r>
                <a:r>
                  <a:rPr lang="en-US" dirty="0">
                    <a:solidFill>
                      <a:schemeClr val="bg1"/>
                    </a:solidFill>
                  </a:rPr>
                  <a:t>uniformly converges almost surely to </a:t>
                </a:r>
                <a14:m>
                  <m:oMath xmlns:m="http://schemas.openxmlformats.org/officeDocument/2006/math">
                    <m:sSub>
                      <m:sSubPr>
                        <m:ctrlPr>
                          <a:rPr lang="en-US" b="0" i="1" dirty="0"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e>
                      <m:sub>
                        <m:r>
                          <a:rPr lang="en-US" b="0" i="1" dirty="0" smtClean="0">
                            <a:solidFill>
                              <a:schemeClr val="bg1"/>
                            </a:solidFill>
                            <a:latin typeface="Cambria Math" panose="02040503050406030204" pitchFamily="18" charset="0"/>
                          </a:rPr>
                          <m:t>𝑋</m:t>
                        </m:r>
                      </m:sub>
                    </m:sSub>
                  </m:oMath>
                </a14:m>
                <a:r>
                  <a:rPr lang="en-US" b="0" dirty="0">
                    <a:solidFill>
                      <a:schemeClr val="bg1"/>
                    </a:solidFill>
                  </a:rPr>
                  <a:t>.</a:t>
                </a:r>
                <a:endParaRPr lang="en-US" dirty="0">
                  <a:solidFill>
                    <a:schemeClr val="bg1"/>
                  </a:solidFill>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84251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steps:</a:t>
                </a:r>
              </a:p>
              <a:p>
                <a:pPr marL="800100" lvl="1" indent="-342900" algn="l">
                  <a:buFont typeface="+mj-lt"/>
                  <a:buAutoNum type="arabicPeriod"/>
                </a:pPr>
                <a:r>
                  <a:rPr lang="en-US" sz="1800" dirty="0"/>
                  <a:t>Data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Instead</a:t>
                </a:r>
                <a:r>
                  <a:rPr lang="en-US" sz="1800" baseline="0" dirty="0"/>
                  <a:t> of estimating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dirty="0"/>
                  <a:t> directly, consider Fourier transform</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dirty="0"/>
                  <a:t> of</a:t>
                </a:r>
                <a14:m>
                  <m:oMath xmlns:m="http://schemas.openxmlformats.org/officeDocument/2006/math">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Obtain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baseline="0" dirty="0"/>
                  <a:t> as the Fourier anti-transform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baseline="0" dirty="0"/>
                  <a:t> </a:t>
                </a:r>
              </a:p>
              <a:p>
                <a:pPr marL="742950" lvl="1" indent="-285750" algn="l">
                  <a:buFont typeface="Arial" panose="020B0604020202020204" pitchFamily="34" charset="0"/>
                  <a:buChar char="•"/>
                </a:pPr>
                <a:endParaRPr lang="en-US" sz="1800" b="0" dirty="0">
                  <a:solidFill>
                    <a:srgbClr val="C00000"/>
                  </a:solidFill>
                </a:endParaRPr>
              </a:p>
              <a:p>
                <a:pPr marL="285750" indent="-285750">
                  <a:buFont typeface="Arial" panose="020B0604020202020204" pitchFamily="34" charset="0"/>
                  <a:buChar char="•"/>
                </a:pPr>
                <a:r>
                  <a:rPr lang="en-US" b="0" dirty="0">
                    <a:solidFill>
                      <a:schemeClr val="bg1"/>
                    </a:solidFill>
                  </a:rPr>
                  <a:t>Under some regularity conditions (Purkayastha and Song (2023a)),  </a:t>
                </a:r>
                <a14:m>
                  <m:oMath xmlns:m="http://schemas.openxmlformats.org/officeDocument/2006/math">
                    <m:sSub>
                      <m:sSubPr>
                        <m:ctrlPr>
                          <a:rPr lang="en-US" i="1" dirty="0"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𝑓</m:t>
                            </m:r>
                          </m:e>
                        </m:acc>
                      </m:e>
                      <m:sub>
                        <m:r>
                          <a:rPr lang="en-US" i="1" dirty="0">
                            <a:solidFill>
                              <a:schemeClr val="bg1"/>
                            </a:solidFill>
                            <a:latin typeface="Cambria Math" panose="02040503050406030204" pitchFamily="18" charset="0"/>
                          </a:rPr>
                          <m:t>𝑋</m:t>
                        </m:r>
                      </m:sub>
                    </m:sSub>
                  </m:oMath>
                </a14:m>
                <a:r>
                  <a:rPr lang="en-US" b="0" dirty="0">
                    <a:solidFill>
                      <a:schemeClr val="bg1"/>
                    </a:solidFill>
                  </a:rPr>
                  <a:t> </a:t>
                </a:r>
                <a:r>
                  <a:rPr lang="en-US" dirty="0">
                    <a:solidFill>
                      <a:schemeClr val="bg1"/>
                    </a:solidFill>
                  </a:rPr>
                  <a:t>uniformly converges almost surely to </a:t>
                </a:r>
                <a14:m>
                  <m:oMath xmlns:m="http://schemas.openxmlformats.org/officeDocument/2006/math">
                    <m:sSub>
                      <m:sSubPr>
                        <m:ctrlPr>
                          <a:rPr lang="en-US" b="0" i="1" dirty="0"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e>
                      <m:sub>
                        <m:r>
                          <a:rPr lang="en-US" b="0" i="1" dirty="0" smtClean="0">
                            <a:solidFill>
                              <a:schemeClr val="bg1"/>
                            </a:solidFill>
                            <a:latin typeface="Cambria Math" panose="02040503050406030204" pitchFamily="18" charset="0"/>
                          </a:rPr>
                          <m:t>𝑋</m:t>
                        </m:r>
                      </m:sub>
                    </m:sSub>
                  </m:oMath>
                </a14:m>
                <a:r>
                  <a:rPr lang="en-US" b="0" dirty="0">
                    <a:solidFill>
                      <a:schemeClr val="bg1"/>
                    </a:solidFill>
                  </a:rPr>
                  <a:t>.</a:t>
                </a:r>
                <a:endParaRPr lang="en-US" dirty="0">
                  <a:solidFill>
                    <a:schemeClr val="bg1"/>
                  </a:solidFill>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1388172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steps:</a:t>
                </a:r>
              </a:p>
              <a:p>
                <a:pPr marL="800100" lvl="1" indent="-342900" algn="l">
                  <a:buFont typeface="+mj-lt"/>
                  <a:buAutoNum type="arabicPeriod"/>
                </a:pPr>
                <a:r>
                  <a:rPr lang="en-US" sz="1800" dirty="0"/>
                  <a:t>Data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Instead</a:t>
                </a:r>
                <a:r>
                  <a:rPr lang="en-US" sz="1800" baseline="0" dirty="0"/>
                  <a:t> of estimating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dirty="0"/>
                  <a:t> directly, consider Fourier transform</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dirty="0"/>
                  <a:t> of</a:t>
                </a:r>
                <a14:m>
                  <m:oMath xmlns:m="http://schemas.openxmlformats.org/officeDocument/2006/math">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Obtain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baseline="0" dirty="0"/>
                  <a:t> as the Fourier anti-transform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baseline="0" dirty="0"/>
                  <a:t> </a:t>
                </a:r>
              </a:p>
              <a:p>
                <a:pPr marL="742950" lvl="1" indent="-285750" algn="l">
                  <a:buFont typeface="Arial" panose="020B0604020202020204" pitchFamily="34" charset="0"/>
                  <a:buChar char="•"/>
                </a:pPr>
                <a:endParaRPr lang="en-US" sz="1800" b="0" dirty="0">
                  <a:solidFill>
                    <a:srgbClr val="C00000"/>
                  </a:solidFill>
                </a:endParaRPr>
              </a:p>
              <a:p>
                <a:pPr marL="285750" indent="-285750">
                  <a:buFont typeface="Arial" panose="020B0604020202020204" pitchFamily="34" charset="0"/>
                  <a:buChar char="•"/>
                </a:pPr>
                <a:r>
                  <a:rPr lang="en-US" b="0" dirty="0">
                    <a:solidFill>
                      <a:srgbClr val="C00000"/>
                    </a:solidFill>
                  </a:rPr>
                  <a:t>Under some regularity conditions (Purkayastha and Song (2023a)),  </a:t>
                </a:r>
                <a14:m>
                  <m:oMath xmlns:m="http://schemas.openxmlformats.org/officeDocument/2006/math">
                    <m:sSub>
                      <m:sSubPr>
                        <m:ctrlPr>
                          <a:rPr lang="en-US" i="1" dirty="0" smtClean="0">
                            <a:solidFill>
                              <a:srgbClr val="C00000"/>
                            </a:solidFill>
                            <a:latin typeface="Cambria Math" panose="02040503050406030204" pitchFamily="18" charset="0"/>
                          </a:rPr>
                        </m:ctrlPr>
                      </m:sSubPr>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𝑓</m:t>
                            </m:r>
                          </m:e>
                        </m:acc>
                      </m:e>
                      <m:sub>
                        <m:r>
                          <a:rPr lang="en-US" i="1" dirty="0">
                            <a:solidFill>
                              <a:srgbClr val="C00000"/>
                            </a:solidFill>
                            <a:latin typeface="Cambria Math" panose="02040503050406030204" pitchFamily="18" charset="0"/>
                          </a:rPr>
                          <m:t>𝑋</m:t>
                        </m:r>
                      </m:sub>
                    </m:sSub>
                  </m:oMath>
                </a14:m>
                <a:r>
                  <a:rPr lang="en-US" b="0" dirty="0">
                    <a:solidFill>
                      <a:srgbClr val="C00000"/>
                    </a:solidFill>
                  </a:rPr>
                  <a:t> </a:t>
                </a:r>
                <a:r>
                  <a:rPr lang="en-US" dirty="0">
                    <a:solidFill>
                      <a:srgbClr val="C00000"/>
                    </a:solidFill>
                  </a:rPr>
                  <a:t>uniformly converges almost surely to </a:t>
                </a:r>
                <a14:m>
                  <m:oMath xmlns:m="http://schemas.openxmlformats.org/officeDocument/2006/math">
                    <m:sSub>
                      <m:sSubPr>
                        <m:ctrlPr>
                          <a:rPr lang="en-US" b="0" i="1" dirty="0" smtClean="0">
                            <a:solidFill>
                              <a:srgbClr val="C00000"/>
                            </a:solidFill>
                            <a:latin typeface="Cambria Math" panose="02040503050406030204" pitchFamily="18" charset="0"/>
                          </a:rPr>
                        </m:ctrlPr>
                      </m:sSubPr>
                      <m:e>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𝑓</m:t>
                            </m:r>
                          </m:e>
                        </m:acc>
                      </m:e>
                      <m:sub>
                        <m:r>
                          <a:rPr lang="en-US" b="0" i="1" dirty="0" smtClean="0">
                            <a:solidFill>
                              <a:srgbClr val="C00000"/>
                            </a:solidFill>
                            <a:latin typeface="Cambria Math" panose="02040503050406030204" pitchFamily="18" charset="0"/>
                          </a:rPr>
                          <m:t>𝑋</m:t>
                        </m:r>
                      </m:sub>
                    </m:sSub>
                  </m:oMath>
                </a14:m>
                <a:r>
                  <a:rPr lang="en-US" b="0" dirty="0">
                    <a:solidFill>
                      <a:srgbClr val="C00000"/>
                    </a:solidFill>
                  </a:rPr>
                  <a:t>.</a:t>
                </a:r>
                <a:endParaRPr lang="en-US"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1896273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solidFill>
                      <a:schemeClr val="bg1"/>
                    </a:solidFill>
                  </a:rPr>
                  <a:t>Data-splitting and cross-fitting</a:t>
                </a:r>
              </a:p>
              <a:p>
                <a:pPr marL="800100" lvl="1" indent="-342900" algn="l">
                  <a:buFont typeface="+mj-lt"/>
                  <a:buAutoNum type="arabicPeriod"/>
                </a:pPr>
                <a:r>
                  <a:rPr lang="en-US" sz="1400" dirty="0">
                    <a:solidFill>
                      <a:schemeClr val="bg1"/>
                    </a:solidFill>
                  </a:rPr>
                  <a:t>Split data </a:t>
                </a:r>
                <a14:m>
                  <m:oMath xmlns:m="http://schemas.openxmlformats.org/officeDocument/2006/math">
                    <m:r>
                      <a:rPr lang="en-US" sz="1400" i="1">
                        <a:solidFill>
                          <a:schemeClr val="bg1"/>
                        </a:solidFill>
                        <a:latin typeface="Cambria Math" panose="02040503050406030204" pitchFamily="18" charset="0"/>
                      </a:rPr>
                      <m:t>𝐷</m:t>
                    </m:r>
                  </m:oMath>
                </a14:m>
                <a:r>
                  <a:rPr lang="en-US" sz="1400" dirty="0">
                    <a:solidFill>
                      <a:schemeClr val="bg1"/>
                    </a:solidFill>
                  </a:rPr>
                  <a:t> into two halves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r>
                      <a:rPr lang="en-US" sz="1400">
                        <a:solidFill>
                          <a:schemeClr val="bg1"/>
                        </a:solidFill>
                        <a:latin typeface="Cambria Math" panose="02040503050406030204" pitchFamily="18" charset="0"/>
                      </a:rPr>
                      <m:t>.</m:t>
                    </m:r>
                  </m:oMath>
                </a14:m>
                <a:endParaRPr lang="en-US" sz="1400" dirty="0">
                  <a:solidFill>
                    <a:schemeClr val="bg1"/>
                  </a:solidFill>
                </a:endParaRPr>
              </a:p>
              <a:p>
                <a:pPr marL="800100" lvl="1" indent="-342900" algn="l">
                  <a:buFont typeface="+mj-lt"/>
                  <a:buAutoNum type="arabicPeriod"/>
                </a:pPr>
                <a:r>
                  <a:rPr lang="en-US" sz="1400" dirty="0">
                    <a:solidFill>
                      <a:schemeClr val="bg1"/>
                    </a:solidFill>
                  </a:rPr>
                  <a:t>Use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oMath>
                </a14:m>
                <a:r>
                  <a:rPr lang="en-US" sz="1400" dirty="0">
                    <a:solidFill>
                      <a:schemeClr val="bg1"/>
                    </a:solidFill>
                  </a:rPr>
                  <a:t> to estimate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dirty="0">
                            <a:solidFill>
                              <a:schemeClr val="bg1"/>
                            </a:solidFill>
                            <a:latin typeface="Cambria Math" panose="02040503050406030204" pitchFamily="18" charset="0"/>
                          </a:rPr>
                          <m:t>𝑋</m:t>
                        </m:r>
                      </m:sub>
                    </m:sSub>
                  </m:oMath>
                </a14:m>
                <a:r>
                  <a:rPr lang="en-US" sz="1400" dirty="0">
                    <a:solidFill>
                      <a:schemeClr val="bg1"/>
                    </a:solidFill>
                  </a:rPr>
                  <a:t> and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a:solidFill>
                              <a:schemeClr val="bg1"/>
                            </a:solidFill>
                            <a:latin typeface="Cambria Math" panose="02040503050406030204" pitchFamily="18" charset="0"/>
                          </a:rPr>
                          <m:t>𝑌</m:t>
                        </m:r>
                      </m:sub>
                    </m:sSub>
                  </m:oMath>
                </a14:m>
                <a:r>
                  <a:rPr lang="en-US" sz="1400" dirty="0">
                    <a:solidFill>
                      <a:schemeClr val="bg1"/>
                    </a:solidFill>
                  </a:rPr>
                  <a:t> and use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dirty="0">
                            <a:solidFill>
                              <a:schemeClr val="bg1"/>
                            </a:solidFill>
                            <a:latin typeface="Cambria Math" panose="02040503050406030204" pitchFamily="18" charset="0"/>
                          </a:rPr>
                          <m:t>𝑋</m:t>
                        </m:r>
                      </m:sub>
                    </m:sSub>
                  </m:oMath>
                </a14:m>
                <a:r>
                  <a:rPr lang="en-US" sz="1400" dirty="0">
                    <a:solidFill>
                      <a:schemeClr val="bg1"/>
                    </a:solidFill>
                  </a:rPr>
                  <a:t> and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a:solidFill>
                              <a:schemeClr val="bg1"/>
                            </a:solidFill>
                            <a:latin typeface="Cambria Math" panose="02040503050406030204" pitchFamily="18" charset="0"/>
                          </a:rPr>
                          <m:t>𝑌</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to obtain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d>
                      <m:dPr>
                        <m:ctrlPr>
                          <a:rPr lang="en-US" sz="1400" i="1" dirty="0">
                            <a:solidFill>
                              <a:schemeClr val="bg1"/>
                            </a:solidFill>
                            <a:latin typeface="Cambria Math" panose="02040503050406030204" pitchFamily="18" charset="0"/>
                          </a:rPr>
                        </m:ctrlPr>
                      </m:dPr>
                      <m:e>
                        <m:r>
                          <a:rPr lang="en-US" sz="1400" i="1" dirty="0">
                            <a:solidFill>
                              <a:schemeClr val="bg1"/>
                            </a:solidFill>
                            <a:latin typeface="Cambria Math" panose="02040503050406030204" pitchFamily="18" charset="0"/>
                          </a:rPr>
                          <m:t>1</m:t>
                        </m:r>
                      </m:e>
                    </m:d>
                    <m:r>
                      <a:rPr lang="en-US" sz="1400" i="1" dirty="0">
                        <a:solidFill>
                          <a:schemeClr val="bg1"/>
                        </a:solidFill>
                        <a:latin typeface="Cambria Math" panose="02040503050406030204" pitchFamily="18" charset="0"/>
                      </a:rPr>
                      <m:t>.</m:t>
                    </m:r>
                  </m:oMath>
                </a14:m>
                <a:endParaRPr lang="en-US" sz="1400" dirty="0">
                  <a:solidFill>
                    <a:schemeClr val="bg1"/>
                  </a:solidFill>
                </a:endParaRPr>
              </a:p>
              <a:p>
                <a:pPr marL="800100" lvl="1" indent="-342900" algn="l">
                  <a:buFont typeface="+mj-lt"/>
                  <a:buAutoNum type="arabicPeriod"/>
                </a:pPr>
                <a:r>
                  <a:rPr lang="en-US" sz="1400" dirty="0">
                    <a:solidFill>
                      <a:schemeClr val="bg1"/>
                    </a:solidFill>
                  </a:rPr>
                  <a:t>Interchange roles of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oMath>
                </a14:m>
                <a:r>
                  <a:rPr lang="en-US" sz="1400" dirty="0">
                    <a:solidFill>
                      <a:schemeClr val="bg1"/>
                    </a:solidFill>
                  </a:rPr>
                  <a:t> to obtain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d>
                      <m:dPr>
                        <m:ctrlPr>
                          <a:rPr lang="en-US" sz="1400" i="1" dirty="0">
                            <a:solidFill>
                              <a:schemeClr val="bg1"/>
                            </a:solidFill>
                            <a:latin typeface="Cambria Math" panose="02040503050406030204" pitchFamily="18" charset="0"/>
                          </a:rPr>
                        </m:ctrlPr>
                      </m:dPr>
                      <m:e>
                        <m:r>
                          <a:rPr lang="en-US" sz="1400" i="1" dirty="0">
                            <a:solidFill>
                              <a:schemeClr val="bg1"/>
                            </a:solidFill>
                            <a:latin typeface="Cambria Math" panose="02040503050406030204" pitchFamily="18" charset="0"/>
                          </a:rPr>
                          <m:t>2</m:t>
                        </m:r>
                      </m:e>
                    </m:d>
                    <m:r>
                      <a:rPr lang="en-US" sz="1400" i="1" dirty="0" smtClean="0">
                        <a:solidFill>
                          <a:schemeClr val="bg1"/>
                        </a:solidFill>
                        <a:latin typeface="Cambria Math" panose="02040503050406030204" pitchFamily="18" charset="0"/>
                      </a:rPr>
                      <m:t> </m:t>
                    </m:r>
                  </m:oMath>
                </a14:m>
                <a:r>
                  <a:rPr lang="en-US" sz="1400" dirty="0">
                    <a:solidFill>
                      <a:schemeClr val="bg1"/>
                    </a:solidFill>
                  </a:rPr>
                  <a:t>to obtain cross-fitted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oMath>
                </a14:m>
                <a:r>
                  <a:rPr lang="en-US" sz="1400" dirty="0">
                    <a:solidFill>
                      <a:schemeClr val="bg1"/>
                    </a:solidFill>
                  </a:rPr>
                  <a:t>.</a:t>
                </a:r>
              </a:p>
              <a:p>
                <a:pPr marL="285750" indent="-285750">
                  <a:buFont typeface="Arial" panose="020B0604020202020204" pitchFamily="34" charset="0"/>
                  <a:buChar char="•"/>
                </a:pPr>
                <a:endParaRPr lang="en-US" sz="1400" b="0" i="0" dirty="0">
                  <a:effectLst/>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spTree>
    <p:extLst>
      <p:ext uri="{BB962C8B-B14F-4D97-AF65-F5344CB8AC3E}">
        <p14:creationId xmlns:p14="http://schemas.microsoft.com/office/powerpoint/2010/main" val="3160030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285750" indent="-285750">
                  <a:buFont typeface="Arial" panose="020B0604020202020204" pitchFamily="34" charset="0"/>
                  <a:buChar char="•"/>
                </a:pPr>
                <a:endParaRPr lang="en-US" sz="1400" b="0" i="0" dirty="0">
                  <a:effectLst/>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4141533" y="3453242"/>
            <a:ext cx="2514898" cy="1040931"/>
            <a:chOff x="4079378" y="3244897"/>
            <a:chExt cx="2441740" cy="1106906"/>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868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300082"/>
          </a:xfrm>
          <a:prstGeom prst="rect">
            <a:avLst/>
          </a:prstGeom>
          <a:noFill/>
        </p:spPr>
        <p:txBody>
          <a:bodyPr wrap="square" rtlCol="0">
            <a:spAutoFit/>
          </a:bodyPr>
          <a:lstStyle/>
          <a:p>
            <a:pPr algn="ctr"/>
            <a:r>
              <a:rPr lang="en-US" dirty="0"/>
              <a:t>(a) Association in a set of variables</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300082"/>
          </a:xfrm>
          <a:prstGeom prst="rect">
            <a:avLst/>
          </a:prstGeom>
          <a:noFill/>
        </p:spPr>
        <p:txBody>
          <a:bodyPr wrap="square" rtlCol="0">
            <a:spAutoFit/>
          </a:bodyPr>
          <a:lstStyle/>
          <a:p>
            <a:pPr algn="ctr"/>
            <a:r>
              <a:rPr lang="en-US" dirty="0"/>
              <a:t>(b) Directionality in a set of variables</a:t>
            </a:r>
          </a:p>
        </p:txBody>
      </p:sp>
      <p:grpSp>
        <p:nvGrpSpPr>
          <p:cNvPr id="3" name="Group 2">
            <a:extLst>
              <a:ext uri="{FF2B5EF4-FFF2-40B4-BE49-F238E27FC236}">
                <a16:creationId xmlns:a16="http://schemas.microsoft.com/office/drawing/2014/main" id="{D2F27960-0E7C-35BE-E11B-EAEC36849A8A}"/>
              </a:ext>
            </a:extLst>
          </p:cNvPr>
          <p:cNvGrpSpPr/>
          <p:nvPr/>
        </p:nvGrpSpPr>
        <p:grpSpPr>
          <a:xfrm>
            <a:off x="628650" y="1359208"/>
            <a:ext cx="3622263" cy="2034204"/>
            <a:chOff x="1326227" y="1059820"/>
            <a:chExt cx="6597410" cy="3372479"/>
          </a:xfrm>
        </p:grpSpPr>
        <p:grpSp>
          <p:nvGrpSpPr>
            <p:cNvPr id="10" name="Group 9">
              <a:extLst>
                <a:ext uri="{FF2B5EF4-FFF2-40B4-BE49-F238E27FC236}">
                  <a16:creationId xmlns:a16="http://schemas.microsoft.com/office/drawing/2014/main" id="{45D5F50F-1F76-32C3-7E8B-7A2871B8CF1F}"/>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96FCC1AA-5C31-29AC-F486-378889629125}"/>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12BF47BE-B9D0-2C18-BB62-F6523C5871A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65380141-361A-1533-CD91-EDCE7AD39E45}"/>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D5C81703-6429-1D02-9136-6C62E440B30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53E093F0-431A-6EF4-8C74-C8FA65FE5448}"/>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1" name="Straight Connector 10">
              <a:extLst>
                <a:ext uri="{FF2B5EF4-FFF2-40B4-BE49-F238E27FC236}">
                  <a16:creationId xmlns:a16="http://schemas.microsoft.com/office/drawing/2014/main" id="{20579D82-F711-19D0-8F51-81EBE3356F85}"/>
                </a:ext>
              </a:extLst>
            </p:cNvPr>
            <p:cNvCxnSpPr>
              <a:stCxn id="16" idx="6"/>
              <a:endCxn id="22"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54541-4E7C-0283-BB0A-A092553FD3D8}"/>
                </a:ext>
              </a:extLst>
            </p:cNvPr>
            <p:cNvCxnSpPr>
              <a:stCxn id="22" idx="7"/>
              <a:endCxn id="18"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E4AA2D-F143-9251-660D-E4A656CE0A4E}"/>
                </a:ext>
              </a:extLst>
            </p:cNvPr>
            <p:cNvCxnSpPr>
              <a:cxnSpLocks/>
              <a:stCxn id="22" idx="5"/>
              <a:endCxn id="21"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A5AE0-077E-0FED-0B5A-EB81B88064C0}"/>
                </a:ext>
              </a:extLst>
            </p:cNvPr>
            <p:cNvCxnSpPr>
              <a:cxnSpLocks/>
              <a:stCxn id="18" idx="6"/>
              <a:endCxn id="23"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6D175F-6D46-C462-1784-807211EEC248}"/>
                </a:ext>
              </a:extLst>
            </p:cNvPr>
            <p:cNvCxnSpPr>
              <a:cxnSpLocks/>
              <a:stCxn id="21" idx="6"/>
              <a:endCxn id="23"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AC3EDBF-B5D6-BB09-2F5E-CC77E2ADF4AE}"/>
              </a:ext>
            </a:extLst>
          </p:cNvPr>
          <p:cNvGrpSpPr/>
          <p:nvPr/>
        </p:nvGrpSpPr>
        <p:grpSpPr>
          <a:xfrm>
            <a:off x="4893089" y="1364262"/>
            <a:ext cx="3622263" cy="2034204"/>
            <a:chOff x="1326227" y="1059820"/>
            <a:chExt cx="6597410" cy="3372479"/>
          </a:xfrm>
        </p:grpSpPr>
        <p:grpSp>
          <p:nvGrpSpPr>
            <p:cNvPr id="26" name="Group 25">
              <a:extLst>
                <a:ext uri="{FF2B5EF4-FFF2-40B4-BE49-F238E27FC236}">
                  <a16:creationId xmlns:a16="http://schemas.microsoft.com/office/drawing/2014/main" id="{07AF3F69-11EC-59C0-C405-850E40182DD4}"/>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8A529746-3DF7-B138-45BF-8C98AD29E31F}"/>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37978446-E04C-C83B-50AB-7CF9C0091E46}"/>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8EC7FCF0-84C4-32E3-C2AF-133D9818E5D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65D210F3-C496-E623-860E-B39F7058381D}"/>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03A48E1A-349F-CD19-ECD0-CDDE1EECA35A}"/>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28" name="Straight Connector 27">
              <a:extLst>
                <a:ext uri="{FF2B5EF4-FFF2-40B4-BE49-F238E27FC236}">
                  <a16:creationId xmlns:a16="http://schemas.microsoft.com/office/drawing/2014/main" id="{DDC26613-B506-7FC4-80C4-A8EA9EEFC7C3}"/>
                </a:ext>
              </a:extLst>
            </p:cNvPr>
            <p:cNvCxnSpPr>
              <a:stCxn id="34" idx="6"/>
              <a:endCxn id="37"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B7BB75-4AE6-E892-9C1F-2527096620B0}"/>
                </a:ext>
              </a:extLst>
            </p:cNvPr>
            <p:cNvCxnSpPr>
              <a:stCxn id="37" idx="7"/>
              <a:endCxn id="35"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FC70D-F77E-7739-F1EF-F73F387C13FA}"/>
                </a:ext>
              </a:extLst>
            </p:cNvPr>
            <p:cNvCxnSpPr>
              <a:cxnSpLocks/>
              <a:stCxn id="37" idx="5"/>
              <a:endCxn id="36"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D4A1E2-3BD8-4A3E-B8D6-B46DF66FD50E}"/>
                </a:ext>
              </a:extLst>
            </p:cNvPr>
            <p:cNvCxnSpPr>
              <a:cxnSpLocks/>
              <a:stCxn id="35" idx="6"/>
              <a:endCxn id="38"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3DF040-F28D-9B0E-B100-2535765DEC79}"/>
                </a:ext>
              </a:extLst>
            </p:cNvPr>
            <p:cNvCxnSpPr>
              <a:cxnSpLocks/>
              <a:stCxn id="36" idx="6"/>
              <a:endCxn id="38"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9054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infinite-dimensional nuisance parameters; </a:t>
                </a:r>
                <a:r>
                  <a:rPr lang="en-US" sz="1400" b="1" dirty="0">
                    <a:solidFill>
                      <a:srgbClr val="C00000"/>
                    </a:solidFill>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dirty="0">
                    <a:solidFill>
                      <a:srgbClr val="C00000"/>
                    </a:solidFill>
                  </a:rPr>
                  <a:t> may lead to bias! </a:t>
                </a:r>
                <a:endParaRPr lang="en-US" sz="1400" b="1" dirty="0"/>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4141532" y="2932688"/>
            <a:ext cx="4271030" cy="1561487"/>
            <a:chOff x="4079378" y="2691348"/>
            <a:chExt cx="4146786"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4804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a:p>
                <a:pPr marL="800100" lvl="1" indent="-342900" algn="l">
                  <a:buFont typeface="+mj-lt"/>
                  <a:buAutoNum type="arabicPeriod"/>
                </a:pPr>
                <a:r>
                  <a:rPr lang="en-US" sz="1400" dirty="0"/>
                  <a:t>Interchange roles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1</m:t>
                        </m:r>
                      </m:e>
                    </m:d>
                  </m:oMath>
                </a14:m>
                <a:r>
                  <a:rPr lang="en-US" sz="1400" dirty="0"/>
                  <a:t>.</a:t>
                </a:r>
              </a:p>
              <a:p>
                <a:pPr marL="285750" indent="-285750">
                  <a:buFont typeface="Arial" panose="020B0604020202020204" pitchFamily="34" charset="0"/>
                  <a:buChar char="•"/>
                </a:pPr>
                <a:endParaRPr lang="en-US" sz="1400" b="0" i="0" dirty="0">
                  <a:effectLst/>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731438" y="2932688"/>
            <a:ext cx="7681123" cy="1561487"/>
            <a:chOff x="768483" y="2691348"/>
            <a:chExt cx="7457681"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ounded Rectangle 136">
                  <a:extLst>
                    <a:ext uri="{FF2B5EF4-FFF2-40B4-BE49-F238E27FC236}">
                      <a16:creationId xmlns:a16="http://schemas.microsoft.com/office/drawing/2014/main" id="{6C537C01-A3F3-D934-9854-5DA26DF30951}"/>
                    </a:ext>
                  </a:extLst>
                </p:cNvPr>
                <p:cNvSpPr/>
                <p:nvPr/>
              </p:nvSpPr>
              <p:spPr>
                <a:xfrm>
                  <a:off x="2479455" y="3238022"/>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m:oMathPara>
                  </a14:m>
                  <a:endParaRPr lang="en-US" dirty="0"/>
                </a:p>
              </p:txBody>
            </p:sp>
          </mc:Choice>
          <mc:Fallback xmlns="">
            <p:sp>
              <p:nvSpPr>
                <p:cNvPr id="137" name="Rounded Rectangle 136">
                  <a:extLst>
                    <a:ext uri="{FF2B5EF4-FFF2-40B4-BE49-F238E27FC236}">
                      <a16:creationId xmlns:a16="http://schemas.microsoft.com/office/drawing/2014/main" id="{6C537C01-A3F3-D934-9854-5DA26DF30951}"/>
                    </a:ext>
                  </a:extLst>
                </p:cNvPr>
                <p:cNvSpPr>
                  <a:spLocks noRot="1" noChangeAspect="1" noMove="1" noResize="1" noEditPoints="1" noAdjustHandles="1" noChangeArrowheads="1" noChangeShapeType="1" noTextEdit="1"/>
                </p:cNvSpPr>
                <p:nvPr/>
              </p:nvSpPr>
              <p:spPr>
                <a:xfrm>
                  <a:off x="2479455" y="3238022"/>
                  <a:ext cx="1512541" cy="378135"/>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FA6A4BA7-AE30-03B0-77C6-4CBAB3CE164A}"/>
                    </a:ext>
                  </a:extLst>
                </p:cNvPr>
                <p:cNvSpPr/>
                <p:nvPr/>
              </p:nvSpPr>
              <p:spPr>
                <a:xfrm>
                  <a:off x="2479454" y="397366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38" name="Rounded Rectangle 137">
                  <a:extLst>
                    <a:ext uri="{FF2B5EF4-FFF2-40B4-BE49-F238E27FC236}">
                      <a16:creationId xmlns:a16="http://schemas.microsoft.com/office/drawing/2014/main" id="{FA6A4BA7-AE30-03B0-77C6-4CBAB3CE164A}"/>
                    </a:ext>
                  </a:extLst>
                </p:cNvPr>
                <p:cNvSpPr>
                  <a:spLocks noRot="1" noChangeAspect="1" noMove="1" noResize="1" noEditPoints="1" noAdjustHandles="1" noChangeArrowheads="1" noChangeShapeType="1" noTextEdit="1"/>
                </p:cNvSpPr>
                <p:nvPr/>
              </p:nvSpPr>
              <p:spPr>
                <a:xfrm>
                  <a:off x="2479454" y="3973667"/>
                  <a:ext cx="1512541" cy="378135"/>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Rounded Rectangle 138">
                  <a:extLst>
                    <a:ext uri="{FF2B5EF4-FFF2-40B4-BE49-F238E27FC236}">
                      <a16:creationId xmlns:a16="http://schemas.microsoft.com/office/drawing/2014/main" id="{DE2C9D08-A431-00E5-485E-E1C6BEBFE795}"/>
                    </a:ext>
                  </a:extLst>
                </p:cNvPr>
                <p:cNvSpPr/>
                <p:nvPr/>
              </p:nvSpPr>
              <p:spPr>
                <a:xfrm>
                  <a:off x="768484" y="2691348"/>
                  <a:ext cx="1340466" cy="92480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(1)</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p>
                <a:p>
                  <a:pPr algn="ct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1</m:t>
                          </m:r>
                        </m:sub>
                      </m:sSub>
                      <m:d>
                        <m:dPr>
                          <m:ctrlPr>
                            <a:rPr lang="en-US" i="1" dirty="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𝑌</m:t>
                          </m:r>
                        </m:e>
                      </m:d>
                    </m:oMath>
                  </a14:m>
                  <a:endParaRPr lang="en-US" dirty="0">
                    <a:solidFill>
                      <a:schemeClr val="tx1"/>
                    </a:solidFill>
                  </a:endParaRPr>
                </a:p>
              </p:txBody>
            </p:sp>
          </mc:Choice>
          <mc:Fallback>
            <p:sp>
              <p:nvSpPr>
                <p:cNvPr id="139" name="Rounded Rectangle 138">
                  <a:extLst>
                    <a:ext uri="{FF2B5EF4-FFF2-40B4-BE49-F238E27FC236}">
                      <a16:creationId xmlns:a16="http://schemas.microsoft.com/office/drawing/2014/main" id="{DE2C9D08-A431-00E5-485E-E1C6BEBFE795}"/>
                    </a:ext>
                  </a:extLst>
                </p:cNvPr>
                <p:cNvSpPr>
                  <a:spLocks noRot="1" noChangeAspect="1" noMove="1" noResize="1" noEditPoints="1" noAdjustHandles="1" noChangeArrowheads="1" noChangeShapeType="1" noTextEdit="1"/>
                </p:cNvSpPr>
                <p:nvPr/>
              </p:nvSpPr>
              <p:spPr>
                <a:xfrm>
                  <a:off x="768484" y="2691348"/>
                  <a:ext cx="1340466" cy="924807"/>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Rounded Rectangle 139">
                  <a:extLst>
                    <a:ext uri="{FF2B5EF4-FFF2-40B4-BE49-F238E27FC236}">
                      <a16:creationId xmlns:a16="http://schemas.microsoft.com/office/drawing/2014/main" id="{53CD466B-EF05-E741-3B8F-4F7888BA8CD8}"/>
                    </a:ext>
                  </a:extLst>
                </p:cNvPr>
                <p:cNvSpPr/>
                <p:nvPr/>
              </p:nvSpPr>
              <p:spPr>
                <a:xfrm>
                  <a:off x="768483" y="3966792"/>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;2</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;2</m:t>
                          </m:r>
                        </m:sub>
                      </m:sSub>
                    </m:oMath>
                  </a14:m>
                  <a:r>
                    <a:rPr lang="en-US" dirty="0">
                      <a:solidFill>
                        <a:schemeClr val="tx1"/>
                      </a:solidFill>
                    </a:rPr>
                    <a:t> </a:t>
                  </a:r>
                </a:p>
              </p:txBody>
            </p:sp>
          </mc:Choice>
          <mc:Fallback>
            <p:sp>
              <p:nvSpPr>
                <p:cNvPr id="140" name="Rounded Rectangle 139">
                  <a:extLst>
                    <a:ext uri="{FF2B5EF4-FFF2-40B4-BE49-F238E27FC236}">
                      <a16:creationId xmlns:a16="http://schemas.microsoft.com/office/drawing/2014/main" id="{53CD466B-EF05-E741-3B8F-4F7888BA8CD8}"/>
                    </a:ext>
                  </a:extLst>
                </p:cNvPr>
                <p:cNvSpPr>
                  <a:spLocks noRot="1" noChangeAspect="1" noMove="1" noResize="1" noEditPoints="1" noAdjustHandles="1" noChangeArrowheads="1" noChangeShapeType="1" noTextEdit="1"/>
                </p:cNvSpPr>
                <p:nvPr/>
              </p:nvSpPr>
              <p:spPr>
                <a:xfrm>
                  <a:off x="768483" y="3966792"/>
                  <a:ext cx="1340467" cy="378135"/>
                </a:xfrm>
                <a:prstGeom prst="roundRect">
                  <a:avLst/>
                </a:prstGeom>
                <a:blipFill>
                  <a:blip r:embed="rId11"/>
                  <a:stretch>
                    <a:fillRect b="-10000"/>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14B72FE2-FA68-C5BF-41A7-5B43985250AE}"/>
                </a:ext>
              </a:extLst>
            </p:cNvPr>
            <p:cNvCxnSpPr>
              <a:cxnSpLocks/>
            </p:cNvCxnSpPr>
            <p:nvPr/>
          </p:nvCxnSpPr>
          <p:spPr>
            <a:xfrm>
              <a:off x="2108947" y="3433965"/>
              <a:ext cx="36458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CFFB9E-E613-BED5-AABF-BA83E2AFF313}"/>
                </a:ext>
              </a:extLst>
            </p:cNvPr>
            <p:cNvCxnSpPr/>
            <p:nvPr/>
          </p:nvCxnSpPr>
          <p:spPr>
            <a:xfrm flipV="1">
              <a:off x="2108947" y="4162735"/>
              <a:ext cx="364579"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C693094-CB23-5AF2-A9B5-86F5F679E889}"/>
                </a:ext>
              </a:extLst>
            </p:cNvPr>
            <p:cNvCxnSpPr>
              <a:cxnSpLocks/>
              <a:stCxn id="127" idx="0"/>
              <a:endCxn id="137" idx="3"/>
            </p:cNvCxnSpPr>
            <p:nvPr/>
          </p:nvCxnSpPr>
          <p:spPr>
            <a:xfrm flipH="1" flipV="1">
              <a:off x="3991996" y="3427090"/>
              <a:ext cx="505049" cy="230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8E8494-E5F5-3135-2810-961D685CF5FC}"/>
                </a:ext>
              </a:extLst>
            </p:cNvPr>
            <p:cNvCxnSpPr>
              <a:cxnSpLocks/>
              <a:stCxn id="127" idx="2"/>
              <a:endCxn id="138" idx="3"/>
            </p:cNvCxnSpPr>
            <p:nvPr/>
          </p:nvCxnSpPr>
          <p:spPr>
            <a:xfrm flipH="1">
              <a:off x="3991995" y="3939099"/>
              <a:ext cx="505050" cy="22363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A6E990-4D93-BD87-694E-541F948C8422}"/>
                </a:ext>
              </a:extLst>
            </p:cNvPr>
            <p:cNvCxnSpPr/>
            <p:nvPr/>
          </p:nvCxnSpPr>
          <p:spPr>
            <a:xfrm>
              <a:off x="1438159" y="3616157"/>
              <a:ext cx="0" cy="3506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926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a:p>
                <a:pPr marL="800100" lvl="1" indent="-342900" algn="l">
                  <a:buFont typeface="+mj-lt"/>
                  <a:buAutoNum type="arabicPeriod"/>
                </a:pPr>
                <a:r>
                  <a:rPr lang="en-US" sz="1400" dirty="0"/>
                  <a:t>Interchange roles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1</m:t>
                        </m:r>
                      </m:e>
                    </m:d>
                    <m:r>
                      <a:rPr lang="en-US" sz="1400" i="1" dirty="0" smtClean="0">
                        <a:latin typeface="Cambria Math" panose="02040503050406030204" pitchFamily="18" charset="0"/>
                      </a:rPr>
                      <m:t> </m:t>
                    </m:r>
                  </m:oMath>
                </a14:m>
                <a:r>
                  <a:rPr lang="en-US" sz="1400" dirty="0"/>
                  <a:t>to arrive at </a:t>
                </a:r>
                <a:r>
                  <a:rPr lang="en-US" sz="1400" b="1" dirty="0">
                    <a:solidFill>
                      <a:srgbClr val="C00000"/>
                    </a:solidFill>
                  </a:rPr>
                  <a:t>cross-fitted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dirty="0"/>
                  <a:t>.</a:t>
                </a:r>
              </a:p>
              <a:p>
                <a:pPr marL="285750" indent="-285750">
                  <a:buFont typeface="Arial" panose="020B0604020202020204" pitchFamily="34" charset="0"/>
                  <a:buChar char="•"/>
                </a:pPr>
                <a:endParaRPr lang="en-US" sz="1400" b="0" i="0" dirty="0">
                  <a:effectLst/>
                </a:endParaRP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2" name="Group 121">
            <a:extLst>
              <a:ext uri="{FF2B5EF4-FFF2-40B4-BE49-F238E27FC236}">
                <a16:creationId xmlns:a16="http://schemas.microsoft.com/office/drawing/2014/main" id="{0EA57003-A716-D932-BA38-D277B07F50D0}"/>
              </a:ext>
            </a:extLst>
          </p:cNvPr>
          <p:cNvGrpSpPr/>
          <p:nvPr/>
        </p:nvGrpSpPr>
        <p:grpSpPr>
          <a:xfrm>
            <a:off x="731438" y="2633624"/>
            <a:ext cx="7681123" cy="1860550"/>
            <a:chOff x="768483" y="2373330"/>
            <a:chExt cx="7457681" cy="1978473"/>
          </a:xfrm>
        </p:grpSpPr>
        <p:grpSp>
          <p:nvGrpSpPr>
            <p:cNvPr id="123" name="Group 122">
              <a:extLst>
                <a:ext uri="{FF2B5EF4-FFF2-40B4-BE49-F238E27FC236}">
                  <a16:creationId xmlns:a16="http://schemas.microsoft.com/office/drawing/2014/main" id="{E1D6A8E4-C532-5A1F-0197-BC34CC2BCE1B}"/>
                </a:ext>
              </a:extLst>
            </p:cNvPr>
            <p:cNvGrpSpPr/>
            <p:nvPr/>
          </p:nvGrpSpPr>
          <p:grpSpPr>
            <a:xfrm>
              <a:off x="768483" y="2691348"/>
              <a:ext cx="7457681" cy="1660455"/>
              <a:chOff x="768483" y="2691348"/>
              <a:chExt cx="7457681"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ounded Rectangle 136">
                    <a:extLst>
                      <a:ext uri="{FF2B5EF4-FFF2-40B4-BE49-F238E27FC236}">
                        <a16:creationId xmlns:a16="http://schemas.microsoft.com/office/drawing/2014/main" id="{6C537C01-A3F3-D934-9854-5DA26DF30951}"/>
                      </a:ext>
                    </a:extLst>
                  </p:cNvPr>
                  <p:cNvSpPr/>
                  <p:nvPr/>
                </p:nvSpPr>
                <p:spPr>
                  <a:xfrm>
                    <a:off x="2479455" y="3238022"/>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m:oMathPara>
                    </a14:m>
                    <a:endParaRPr lang="en-US" dirty="0"/>
                  </a:p>
                </p:txBody>
              </p:sp>
            </mc:Choice>
            <mc:Fallback xmlns="">
              <p:sp>
                <p:nvSpPr>
                  <p:cNvPr id="137" name="Rounded Rectangle 136">
                    <a:extLst>
                      <a:ext uri="{FF2B5EF4-FFF2-40B4-BE49-F238E27FC236}">
                        <a16:creationId xmlns:a16="http://schemas.microsoft.com/office/drawing/2014/main" id="{6C537C01-A3F3-D934-9854-5DA26DF30951}"/>
                      </a:ext>
                    </a:extLst>
                  </p:cNvPr>
                  <p:cNvSpPr>
                    <a:spLocks noRot="1" noChangeAspect="1" noMove="1" noResize="1" noEditPoints="1" noAdjustHandles="1" noChangeArrowheads="1" noChangeShapeType="1" noTextEdit="1"/>
                  </p:cNvSpPr>
                  <p:nvPr/>
                </p:nvSpPr>
                <p:spPr>
                  <a:xfrm>
                    <a:off x="2479455" y="3238022"/>
                    <a:ext cx="1512541" cy="378135"/>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FA6A4BA7-AE30-03B0-77C6-4CBAB3CE164A}"/>
                      </a:ext>
                    </a:extLst>
                  </p:cNvPr>
                  <p:cNvSpPr/>
                  <p:nvPr/>
                </p:nvSpPr>
                <p:spPr>
                  <a:xfrm>
                    <a:off x="2479454" y="397366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38" name="Rounded Rectangle 137">
                    <a:extLst>
                      <a:ext uri="{FF2B5EF4-FFF2-40B4-BE49-F238E27FC236}">
                        <a16:creationId xmlns:a16="http://schemas.microsoft.com/office/drawing/2014/main" id="{FA6A4BA7-AE30-03B0-77C6-4CBAB3CE164A}"/>
                      </a:ext>
                    </a:extLst>
                  </p:cNvPr>
                  <p:cNvSpPr>
                    <a:spLocks noRot="1" noChangeAspect="1" noMove="1" noResize="1" noEditPoints="1" noAdjustHandles="1" noChangeArrowheads="1" noChangeShapeType="1" noTextEdit="1"/>
                  </p:cNvSpPr>
                  <p:nvPr/>
                </p:nvSpPr>
                <p:spPr>
                  <a:xfrm>
                    <a:off x="2479454" y="3973667"/>
                    <a:ext cx="1512541" cy="378135"/>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Rounded Rectangle 138">
                    <a:extLst>
                      <a:ext uri="{FF2B5EF4-FFF2-40B4-BE49-F238E27FC236}">
                        <a16:creationId xmlns:a16="http://schemas.microsoft.com/office/drawing/2014/main" id="{DE2C9D08-A431-00E5-485E-E1C6BEBFE795}"/>
                      </a:ext>
                    </a:extLst>
                  </p:cNvPr>
                  <p:cNvSpPr/>
                  <p:nvPr/>
                </p:nvSpPr>
                <p:spPr>
                  <a:xfrm>
                    <a:off x="768484" y="2691348"/>
                    <a:ext cx="1340466" cy="92480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(1)</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p>
                  <a:p>
                    <a:pPr algn="ct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1</m:t>
                            </m:r>
                          </m:sub>
                        </m:sSub>
                        <m:d>
                          <m:dPr>
                            <m:ctrlPr>
                              <a:rPr lang="en-US" i="1" dirty="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𝑌</m:t>
                            </m:r>
                          </m:e>
                        </m:d>
                      </m:oMath>
                    </a14:m>
                    <a:endParaRPr lang="en-US" dirty="0">
                      <a:solidFill>
                        <a:schemeClr val="tx1"/>
                      </a:solidFill>
                    </a:endParaRPr>
                  </a:p>
                </p:txBody>
              </p:sp>
            </mc:Choice>
            <mc:Fallback>
              <p:sp>
                <p:nvSpPr>
                  <p:cNvPr id="139" name="Rounded Rectangle 138">
                    <a:extLst>
                      <a:ext uri="{FF2B5EF4-FFF2-40B4-BE49-F238E27FC236}">
                        <a16:creationId xmlns:a16="http://schemas.microsoft.com/office/drawing/2014/main" id="{DE2C9D08-A431-00E5-485E-E1C6BEBFE795}"/>
                      </a:ext>
                    </a:extLst>
                  </p:cNvPr>
                  <p:cNvSpPr>
                    <a:spLocks noRot="1" noChangeAspect="1" noMove="1" noResize="1" noEditPoints="1" noAdjustHandles="1" noChangeArrowheads="1" noChangeShapeType="1" noTextEdit="1"/>
                  </p:cNvSpPr>
                  <p:nvPr/>
                </p:nvSpPr>
                <p:spPr>
                  <a:xfrm>
                    <a:off x="768484" y="2691348"/>
                    <a:ext cx="1340466" cy="924807"/>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Rounded Rectangle 139">
                    <a:extLst>
                      <a:ext uri="{FF2B5EF4-FFF2-40B4-BE49-F238E27FC236}">
                        <a16:creationId xmlns:a16="http://schemas.microsoft.com/office/drawing/2014/main" id="{53CD466B-EF05-E741-3B8F-4F7888BA8CD8}"/>
                      </a:ext>
                    </a:extLst>
                  </p:cNvPr>
                  <p:cNvSpPr/>
                  <p:nvPr/>
                </p:nvSpPr>
                <p:spPr>
                  <a:xfrm>
                    <a:off x="768483" y="3966792"/>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;2</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;2</m:t>
                            </m:r>
                          </m:sub>
                        </m:sSub>
                      </m:oMath>
                    </a14:m>
                    <a:r>
                      <a:rPr lang="en-US" dirty="0">
                        <a:solidFill>
                          <a:schemeClr val="tx1"/>
                        </a:solidFill>
                      </a:rPr>
                      <a:t> </a:t>
                    </a:r>
                  </a:p>
                </p:txBody>
              </p:sp>
            </mc:Choice>
            <mc:Fallback>
              <p:sp>
                <p:nvSpPr>
                  <p:cNvPr id="140" name="Rounded Rectangle 139">
                    <a:extLst>
                      <a:ext uri="{FF2B5EF4-FFF2-40B4-BE49-F238E27FC236}">
                        <a16:creationId xmlns:a16="http://schemas.microsoft.com/office/drawing/2014/main" id="{53CD466B-EF05-E741-3B8F-4F7888BA8CD8}"/>
                      </a:ext>
                    </a:extLst>
                  </p:cNvPr>
                  <p:cNvSpPr>
                    <a:spLocks noRot="1" noChangeAspect="1" noMove="1" noResize="1" noEditPoints="1" noAdjustHandles="1" noChangeArrowheads="1" noChangeShapeType="1" noTextEdit="1"/>
                  </p:cNvSpPr>
                  <p:nvPr/>
                </p:nvSpPr>
                <p:spPr>
                  <a:xfrm>
                    <a:off x="768483" y="3966792"/>
                    <a:ext cx="1340467" cy="378135"/>
                  </a:xfrm>
                  <a:prstGeom prst="roundRect">
                    <a:avLst/>
                  </a:prstGeom>
                  <a:blipFill>
                    <a:blip r:embed="rId11"/>
                    <a:stretch>
                      <a:fillRect b="-10000"/>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14B72FE2-FA68-C5BF-41A7-5B43985250AE}"/>
                  </a:ext>
                </a:extLst>
              </p:cNvPr>
              <p:cNvCxnSpPr>
                <a:cxnSpLocks/>
              </p:cNvCxnSpPr>
              <p:nvPr/>
            </p:nvCxnSpPr>
            <p:spPr>
              <a:xfrm>
                <a:off x="2108947" y="3433965"/>
                <a:ext cx="36458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CFFB9E-E613-BED5-AABF-BA83E2AFF313}"/>
                  </a:ext>
                </a:extLst>
              </p:cNvPr>
              <p:cNvCxnSpPr/>
              <p:nvPr/>
            </p:nvCxnSpPr>
            <p:spPr>
              <a:xfrm flipV="1">
                <a:off x="2108947" y="4162735"/>
                <a:ext cx="364579"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C693094-CB23-5AF2-A9B5-86F5F679E889}"/>
                  </a:ext>
                </a:extLst>
              </p:cNvPr>
              <p:cNvCxnSpPr>
                <a:cxnSpLocks/>
                <a:stCxn id="127" idx="0"/>
                <a:endCxn id="137" idx="3"/>
              </p:cNvCxnSpPr>
              <p:nvPr/>
            </p:nvCxnSpPr>
            <p:spPr>
              <a:xfrm flipH="1" flipV="1">
                <a:off x="3991996" y="3427090"/>
                <a:ext cx="505049" cy="230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8E8494-E5F5-3135-2810-961D685CF5FC}"/>
                  </a:ext>
                </a:extLst>
              </p:cNvPr>
              <p:cNvCxnSpPr>
                <a:cxnSpLocks/>
                <a:stCxn id="127" idx="2"/>
                <a:endCxn id="138" idx="3"/>
              </p:cNvCxnSpPr>
              <p:nvPr/>
            </p:nvCxnSpPr>
            <p:spPr>
              <a:xfrm flipH="1">
                <a:off x="3991995" y="3939099"/>
                <a:ext cx="505050" cy="22363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A6E990-4D93-BD87-694E-541F948C8422}"/>
                  </a:ext>
                </a:extLst>
              </p:cNvPr>
              <p:cNvCxnSpPr/>
              <p:nvPr/>
            </p:nvCxnSpPr>
            <p:spPr>
              <a:xfrm>
                <a:off x="1438159" y="3616157"/>
                <a:ext cx="0" cy="3506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4" name="Rounded Rectangle 123">
                  <a:extLst>
                    <a:ext uri="{FF2B5EF4-FFF2-40B4-BE49-F238E27FC236}">
                      <a16:creationId xmlns:a16="http://schemas.microsoft.com/office/drawing/2014/main" id="{A563A8E7-326B-210C-A0EA-ACA1E6F773DE}"/>
                    </a:ext>
                  </a:extLst>
                </p:cNvPr>
                <p:cNvSpPr/>
                <p:nvPr/>
              </p:nvSpPr>
              <p:spPr>
                <a:xfrm>
                  <a:off x="3480041" y="2373330"/>
                  <a:ext cx="2183918" cy="52986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effectLst/>
                                <a:latin typeface="Cambria Math" panose="02040503050406030204" pitchFamily="18" charset="0"/>
                              </a:rPr>
                            </m:ctrlPr>
                          </m:sSubPr>
                          <m:e>
                            <m:acc>
                              <m:accPr>
                                <m:chr m:val="̂"/>
                                <m:ctrlPr>
                                  <a:rPr lang="en-US" b="0" i="1" smtClean="0">
                                    <a:effectLst/>
                                    <a:latin typeface="Cambria Math" panose="02040503050406030204" pitchFamily="18" charset="0"/>
                                  </a:rPr>
                                </m:ctrlPr>
                              </m:accPr>
                              <m:e>
                                <m:r>
                                  <a:rPr lang="en-US" b="0" i="1" smtClean="0">
                                    <a:effectLst/>
                                    <a:latin typeface="Cambria Math" panose="02040503050406030204" pitchFamily="18" charset="0"/>
                                  </a:rPr>
                                  <m:t>𝐶</m:t>
                                </m:r>
                              </m:e>
                            </m:acc>
                          </m:e>
                          <m:sub>
                            <m:r>
                              <a:rPr lang="en-US" b="0" i="1" dirty="0" smtClean="0">
                                <a:effectLst/>
                                <a:latin typeface="Cambria Math" panose="02040503050406030204" pitchFamily="18" charset="0"/>
                              </a:rPr>
                              <m:t>𝑋</m:t>
                            </m:r>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𝑌</m:t>
                            </m:r>
                          </m:sub>
                        </m:sSub>
                        <m:r>
                          <m:rPr>
                            <m:nor/>
                          </m:rPr>
                          <a:rPr lang="en-US" dirty="0"/>
                          <m:t>:=</m:t>
                        </m:r>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1</m:t>
                                </m:r>
                              </m:e>
                            </m:d>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r>
                              <a:rPr lang="en-US" i="1" dirty="0">
                                <a:latin typeface="Cambria Math" panose="02040503050406030204" pitchFamily="18" charset="0"/>
                              </a:rPr>
                              <m:t>(2)</m:t>
                            </m:r>
                          </m:num>
                          <m:den>
                            <m:r>
                              <a:rPr lang="en-US" b="0" i="1" dirty="0" smtClean="0">
                                <a:latin typeface="Cambria Math" panose="02040503050406030204" pitchFamily="18" charset="0"/>
                              </a:rPr>
                              <m:t>2</m:t>
                            </m:r>
                          </m:den>
                        </m:f>
                      </m:oMath>
                    </m:oMathPara>
                  </a14:m>
                  <a:endParaRPr lang="en-US" dirty="0"/>
                </a:p>
              </p:txBody>
            </p:sp>
          </mc:Choice>
          <mc:Fallback xmlns="">
            <p:sp>
              <p:nvSpPr>
                <p:cNvPr id="124" name="Rounded Rectangle 123">
                  <a:extLst>
                    <a:ext uri="{FF2B5EF4-FFF2-40B4-BE49-F238E27FC236}">
                      <a16:creationId xmlns:a16="http://schemas.microsoft.com/office/drawing/2014/main" id="{A563A8E7-326B-210C-A0EA-ACA1E6F773DE}"/>
                    </a:ext>
                  </a:extLst>
                </p:cNvPr>
                <p:cNvSpPr>
                  <a:spLocks noRot="1" noChangeAspect="1" noMove="1" noResize="1" noEditPoints="1" noAdjustHandles="1" noChangeArrowheads="1" noChangeShapeType="1" noTextEdit="1"/>
                </p:cNvSpPr>
                <p:nvPr/>
              </p:nvSpPr>
              <p:spPr>
                <a:xfrm>
                  <a:off x="3480041" y="2373330"/>
                  <a:ext cx="2183918" cy="529860"/>
                </a:xfrm>
                <a:prstGeom prst="roundRect">
                  <a:avLst/>
                </a:prstGeom>
                <a:blipFill>
                  <a:blip r:embed="rId12"/>
                  <a:stretch>
                    <a:fillRect b="-2381"/>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FFC2D739-5E60-DD35-3180-21CC43E7FB3F}"/>
                </a:ext>
              </a:extLst>
            </p:cNvPr>
            <p:cNvCxnSpPr>
              <a:cxnSpLocks/>
              <a:stCxn id="139" idx="3"/>
              <a:endCxn id="124" idx="1"/>
            </p:cNvCxnSpPr>
            <p:nvPr/>
          </p:nvCxnSpPr>
          <p:spPr>
            <a:xfrm flipV="1">
              <a:off x="2108950" y="2638261"/>
              <a:ext cx="1371091" cy="515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37A4BB6-4253-A40A-473B-E1D6E7FF8206}"/>
                </a:ext>
              </a:extLst>
            </p:cNvPr>
            <p:cNvCxnSpPr>
              <a:cxnSpLocks/>
              <a:stCxn id="129" idx="1"/>
              <a:endCxn id="124" idx="3"/>
            </p:cNvCxnSpPr>
            <p:nvPr/>
          </p:nvCxnSpPr>
          <p:spPr>
            <a:xfrm flipH="1" flipV="1">
              <a:off x="5663959" y="2638261"/>
              <a:ext cx="1221739" cy="518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43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Cross-fitting inference</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161908"/>
                <a:ext cx="7886700" cy="3208516"/>
              </a:xfrm>
            </p:spPr>
            <p:txBody>
              <a:bodyPr anchor="ctr"/>
              <a:lstStyle/>
              <a:p>
                <a:pPr>
                  <a:lnSpc>
                    <a:spcPct val="100000"/>
                  </a:lnSpc>
                  <a:spcBef>
                    <a:spcPts val="0"/>
                  </a:spcBef>
                </a:pPr>
                <a:r>
                  <a:rPr lang="en-US" sz="1600" b="1" dirty="0"/>
                  <a:t>Setup</a:t>
                </a:r>
                <a:r>
                  <a:rPr lang="en-US" sz="1600" dirty="0"/>
                  <a:t>: Given data </a:t>
                </a:r>
                <a14:m>
                  <m:oMath xmlns:m="http://schemas.openxmlformats.org/officeDocument/2006/math">
                    <m:sSubSup>
                      <m:sSubSupPr>
                        <m:ctrlPr>
                          <a:rPr lang="en-US" sz="1600" b="0" i="1" smtClean="0">
                            <a:latin typeface="Cambria Math" panose="02040503050406030204" pitchFamily="18" charset="0"/>
                          </a:rPr>
                        </m:ctrlPr>
                      </m:sSubSupPr>
                      <m:e>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2</m:t>
                        </m:r>
                        <m:r>
                          <a:rPr lang="en-US" sz="1600" b="0" i="1" smtClean="0">
                            <a:latin typeface="Cambria Math" panose="02040503050406030204" pitchFamily="18" charset="0"/>
                          </a:rPr>
                          <m:t>𝑛</m:t>
                        </m:r>
                      </m:sup>
                    </m:sSubSup>
                  </m:oMath>
                </a14:m>
                <a:r>
                  <a:rPr lang="en-US" sz="1600" dirty="0"/>
                  <a:t> on </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 </m:t>
                        </m:r>
                        <m:r>
                          <a:rPr lang="en-US" sz="1600" b="0" i="1" smtClean="0">
                            <a:latin typeface="Cambria Math" panose="02040503050406030204" pitchFamily="18" charset="0"/>
                          </a:rPr>
                          <m:t>𝑌</m:t>
                        </m:r>
                      </m:e>
                    </m:d>
                  </m:oMath>
                </a14:m>
                <a:r>
                  <a:rPr lang="en-US" sz="1600" dirty="0"/>
                  <a:t>, consider data splits </a:t>
                </a:r>
              </a:p>
              <a:p>
                <a:pPr>
                  <a:lnSpc>
                    <a:spcPct val="100000"/>
                  </a:lnSpc>
                  <a:spcBef>
                    <a:spcPts val="0"/>
                  </a:spcBef>
                </a:pPr>
                <a:endParaRPr lang="en-US" sz="800" dirty="0"/>
              </a:p>
              <a:p>
                <a:pPr algn="ctr">
                  <a:lnSpc>
                    <a:spcPct val="100000"/>
                  </a:lnSpc>
                  <a:spcBef>
                    <a:spcPts val="0"/>
                  </a:spcBef>
                </a:pPr>
                <a14:m>
                  <m:oMath xmlns:m="http://schemas.openxmlformats.org/officeDocument/2006/math">
                    <m:sSubSup>
                      <m:sSubSupPr>
                        <m:ctrlPr>
                          <a:rPr lang="en-US" sz="1600" b="0" i="1" smtClean="0">
                            <a:latin typeface="Cambria Math" panose="02040503050406030204" pitchFamily="18" charset="0"/>
                          </a:rPr>
                        </m:ctrlPr>
                      </m:sSubSup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sSubSup>
                  </m:oMath>
                </a14:m>
                <a:r>
                  <a:rPr lang="en-US" sz="1600" dirty="0"/>
                  <a:t> and </a:t>
                </a:r>
                <a14:m>
                  <m:oMath xmlns:m="http://schemas.openxmlformats.org/officeDocument/2006/math">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e>
                            </m:d>
                          </m:e>
                        </m:d>
                      </m:e>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sSubSup>
                  </m:oMath>
                </a14:m>
                <a:endParaRPr lang="en-US" sz="1600" dirty="0"/>
              </a:p>
              <a:p>
                <a:pPr algn="ctr">
                  <a:lnSpc>
                    <a:spcPct val="100000"/>
                  </a:lnSpc>
                  <a:spcBef>
                    <a:spcPts val="0"/>
                  </a:spcBef>
                </a:pPr>
                <a:endParaRPr lang="en-US" sz="1600" dirty="0"/>
              </a:p>
              <a:p>
                <a:pPr algn="ctr">
                  <a:lnSpc>
                    <a:spcPct val="100000"/>
                  </a:lnSpc>
                  <a:spcBef>
                    <a:spcPts val="0"/>
                  </a:spcBef>
                </a:pPr>
                <a:endParaRPr lang="en-US" sz="1600" dirty="0"/>
              </a:p>
              <a:p>
                <a:pPr algn="ctr">
                  <a:lnSpc>
                    <a:spcPct val="100000"/>
                  </a:lnSpc>
                  <a:spcBef>
                    <a:spcPts val="0"/>
                  </a:spcBef>
                </a:pPr>
                <a:endParaRPr lang="en-US" sz="1600" dirty="0"/>
              </a:p>
              <a:p>
                <a:pPr algn="ctr">
                  <a:lnSpc>
                    <a:spcPct val="100000"/>
                  </a:lnSpc>
                  <a:spcBef>
                    <a:spcPts val="0"/>
                  </a:spcBef>
                </a:pPr>
                <a:endParaRPr lang="en-US" sz="800" dirty="0"/>
              </a:p>
              <a:p>
                <a:pPr>
                  <a:lnSpc>
                    <a:spcPct val="100000"/>
                  </a:lnSpc>
                  <a:spcBef>
                    <a:spcPts val="0"/>
                  </a:spcBef>
                </a:pPr>
                <a:r>
                  <a:rPr lang="en-US" sz="1600" b="0" i="1" dirty="0">
                    <a:solidFill>
                      <a:srgbClr val="C00000"/>
                    </a:solidFill>
                  </a:rPr>
                  <a:t>Assuming the following regularity conditions (Purkayastha and Song (2023b)) hold when estimating </a:t>
                </a:r>
                <a14:m>
                  <m:oMath xmlns:m="http://schemas.openxmlformats.org/officeDocument/2006/math">
                    <m:sSub>
                      <m:sSubPr>
                        <m:ctrlPr>
                          <a:rPr lang="en-US" sz="1600" i="1" dirty="0" smtClean="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𝐶</m:t>
                            </m:r>
                          </m:e>
                        </m:acc>
                      </m:e>
                      <m:sub>
                        <m:r>
                          <a:rPr lang="en-US" sz="1600" i="1" dirty="0" smtClean="0">
                            <a:solidFill>
                              <a:srgbClr val="C00000"/>
                            </a:solidFill>
                            <a:latin typeface="Cambria Math" panose="02040503050406030204" pitchFamily="18" charset="0"/>
                          </a:rPr>
                          <m:t>𝑋</m:t>
                        </m:r>
                        <m:r>
                          <a:rPr lang="en-US" sz="1600" i="1" dirty="0" smtClean="0">
                            <a:solidFill>
                              <a:srgbClr val="C00000"/>
                            </a:solidFill>
                            <a:latin typeface="Cambria Math" panose="02040503050406030204" pitchFamily="18" charset="0"/>
                          </a:rPr>
                          <m:t>≻</m:t>
                        </m:r>
                        <m:r>
                          <a:rPr lang="en-US" sz="1600" i="1" dirty="0" smtClean="0">
                            <a:solidFill>
                              <a:srgbClr val="C00000"/>
                            </a:solidFill>
                            <a:latin typeface="Cambria Math" panose="02040503050406030204" pitchFamily="18" charset="0"/>
                          </a:rPr>
                          <m:t>𝑌</m:t>
                        </m:r>
                      </m:sub>
                    </m:sSub>
                    <m:d>
                      <m:dPr>
                        <m:ctrlPr>
                          <a:rPr lang="en-US" sz="1600" i="1" dirty="0">
                            <a:solidFill>
                              <a:srgbClr val="C00000"/>
                            </a:solidFill>
                            <a:latin typeface="Cambria Math" panose="02040503050406030204" pitchFamily="18" charset="0"/>
                          </a:rPr>
                        </m:ctrlPr>
                      </m:dPr>
                      <m:e>
                        <m:r>
                          <a:rPr lang="en-US" sz="1600" i="1" dirty="0" smtClean="0">
                            <a:solidFill>
                              <a:srgbClr val="C00000"/>
                            </a:solidFill>
                            <a:latin typeface="Cambria Math" panose="02040503050406030204" pitchFamily="18" charset="0"/>
                          </a:rPr>
                          <m:t>1</m:t>
                        </m:r>
                      </m:e>
                    </m:d>
                  </m:oMath>
                </a14:m>
                <a:r>
                  <a:rPr lang="en-US" sz="1600" b="0" i="1"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𝐶</m:t>
                            </m:r>
                          </m:e>
                        </m:acc>
                      </m:e>
                      <m:sub>
                        <m:r>
                          <a:rPr lang="en-US" sz="1600" i="1" dirty="0" smtClean="0">
                            <a:solidFill>
                              <a:srgbClr val="C00000"/>
                            </a:solidFill>
                            <a:latin typeface="Cambria Math" panose="02040503050406030204" pitchFamily="18" charset="0"/>
                          </a:rPr>
                          <m:t>𝑋</m:t>
                        </m:r>
                        <m:r>
                          <a:rPr lang="en-US" sz="1600" i="1" dirty="0" smtClean="0">
                            <a:solidFill>
                              <a:srgbClr val="C00000"/>
                            </a:solidFill>
                            <a:latin typeface="Cambria Math" panose="02040503050406030204" pitchFamily="18" charset="0"/>
                          </a:rPr>
                          <m:t>≻</m:t>
                        </m:r>
                        <m:r>
                          <a:rPr lang="en-US" sz="1600" i="1" dirty="0" smtClean="0">
                            <a:solidFill>
                              <a:srgbClr val="C00000"/>
                            </a:solidFill>
                            <a:latin typeface="Cambria Math" panose="02040503050406030204" pitchFamily="18" charset="0"/>
                          </a:rPr>
                          <m:t>𝑌</m:t>
                        </m:r>
                      </m:sub>
                    </m:sSub>
                    <m:d>
                      <m:dPr>
                        <m:ctrlPr>
                          <a:rPr lang="en-US" sz="1600" i="1" dirty="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2</m:t>
                        </m:r>
                      </m:e>
                    </m:d>
                    <m:r>
                      <a:rPr lang="en-US" sz="1600" b="0" i="1" dirty="0" smtClean="0">
                        <a:solidFill>
                          <a:srgbClr val="C00000"/>
                        </a:solidFill>
                        <a:latin typeface="Cambria Math" panose="02040503050406030204" pitchFamily="18" charset="0"/>
                      </a:rPr>
                      <m:t>,</m:t>
                    </m:r>
                  </m:oMath>
                </a14:m>
                <a:r>
                  <a:rPr lang="en-US" sz="1600" b="0" i="1" dirty="0">
                    <a:solidFill>
                      <a:srgbClr val="C00000"/>
                    </a:solidFill>
                  </a:rPr>
                  <a:t> we get the limiting distribution </a:t>
                </a:r>
                <a:endParaRPr lang="en-US" sz="800" b="0" i="1" dirty="0">
                  <a:solidFill>
                    <a:srgbClr val="C00000"/>
                  </a:solidFill>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ad>
                        <m:radPr>
                          <m:degHide m:val="on"/>
                          <m:ctrlPr>
                            <a:rPr lang="en-US" sz="1600" b="1" i="1" smtClean="0">
                              <a:solidFill>
                                <a:srgbClr val="C00000"/>
                              </a:solidFill>
                              <a:latin typeface="Cambria Math" panose="02040503050406030204" pitchFamily="18" charset="0"/>
                            </a:rPr>
                          </m:ctrlPr>
                        </m:radPr>
                        <m:deg/>
                        <m:e>
                          <m:r>
                            <a:rPr lang="en-US" sz="1600" b="1" i="1" smtClean="0">
                              <a:solidFill>
                                <a:srgbClr val="C00000"/>
                              </a:solidFill>
                              <a:latin typeface="Cambria Math" panose="02040503050406030204" pitchFamily="18" charset="0"/>
                            </a:rPr>
                            <m:t>𝒏</m:t>
                          </m:r>
                        </m:e>
                      </m:rad>
                      <m:d>
                        <m:dPr>
                          <m:ctrlPr>
                            <a:rPr lang="en-US" sz="1600" b="1" i="1" smtClean="0">
                              <a:solidFill>
                                <a:srgbClr val="C00000"/>
                              </a:solidFill>
                              <a:latin typeface="Cambria Math" panose="02040503050406030204" pitchFamily="18" charset="0"/>
                            </a:rPr>
                          </m:ctrlPr>
                        </m:dPr>
                        <m:e>
                          <m:sSub>
                            <m:sSubPr>
                              <m:ctrlPr>
                                <a:rPr lang="en-US" sz="1600" b="1" i="1" dirty="0">
                                  <a:solidFill>
                                    <a:srgbClr val="C00000"/>
                                  </a:solidFill>
                                  <a:latin typeface="Cambria Math" panose="02040503050406030204" pitchFamily="18" charset="0"/>
                                </a:rPr>
                              </m:ctrlPr>
                            </m:sSubPr>
                            <m:e>
                              <m:acc>
                                <m:accPr>
                                  <m:chr m:val="̂"/>
                                  <m:ctrlPr>
                                    <a:rPr lang="en-US" sz="1600" b="1" i="1">
                                      <a:solidFill>
                                        <a:srgbClr val="C00000"/>
                                      </a:solidFill>
                                      <a:latin typeface="Cambria Math" panose="02040503050406030204" pitchFamily="18" charset="0"/>
                                    </a:rPr>
                                  </m:ctrlPr>
                                </m:accPr>
                                <m:e>
                                  <m:r>
                                    <a:rPr lang="en-US" sz="1600" b="1" i="1" smtClean="0">
                                      <a:solidFill>
                                        <a:srgbClr val="C00000"/>
                                      </a:solidFill>
                                      <a:latin typeface="Cambria Math" panose="02040503050406030204" pitchFamily="18" charset="0"/>
                                    </a:rPr>
                                    <m:t>𝑪</m:t>
                                  </m:r>
                                </m:e>
                              </m:acc>
                            </m:e>
                            <m:sub>
                              <m:r>
                                <a:rPr lang="en-US" sz="1600" b="1" i="1" dirty="0" smtClean="0">
                                  <a:solidFill>
                                    <a:srgbClr val="C00000"/>
                                  </a:solidFill>
                                  <a:latin typeface="Cambria Math" panose="02040503050406030204" pitchFamily="18" charset="0"/>
                                </a:rPr>
                                <m:t>𝑿</m:t>
                              </m:r>
                              <m:r>
                                <a:rPr lang="en-US" sz="1600" b="1" i="1" dirty="0" smtClean="0">
                                  <a:solidFill>
                                    <a:srgbClr val="C00000"/>
                                  </a:solidFill>
                                  <a:latin typeface="Cambria Math" panose="02040503050406030204" pitchFamily="18" charset="0"/>
                                </a:rPr>
                                <m:t>≻</m:t>
                              </m:r>
                              <m:r>
                                <a:rPr lang="en-US" sz="1600" b="1" i="1" dirty="0" smtClean="0">
                                  <a:solidFill>
                                    <a:srgbClr val="C00000"/>
                                  </a:solidFill>
                                  <a:latin typeface="Cambria Math" panose="02040503050406030204" pitchFamily="18" charset="0"/>
                                </a:rPr>
                                <m:t>𝒀</m:t>
                              </m:r>
                            </m:sub>
                          </m:sSub>
                          <m:r>
                            <a:rPr lang="en-US" sz="1600" b="1" i="1" dirty="0" smtClean="0">
                              <a:solidFill>
                                <a:srgbClr val="C00000"/>
                              </a:solidFill>
                              <a:latin typeface="Cambria Math" panose="02040503050406030204" pitchFamily="18" charset="0"/>
                            </a:rPr>
                            <m:t> −</m:t>
                          </m:r>
                          <m:sSub>
                            <m:sSubPr>
                              <m:ctrlPr>
                                <a:rPr lang="en-US" sz="1600" b="1" i="1" dirty="0">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𝑪</m:t>
                              </m:r>
                            </m:e>
                            <m:sub>
                              <m:r>
                                <a:rPr lang="en-US" sz="1600" b="1" i="1" dirty="0" smtClean="0">
                                  <a:solidFill>
                                    <a:srgbClr val="C00000"/>
                                  </a:solidFill>
                                  <a:latin typeface="Cambria Math" panose="02040503050406030204" pitchFamily="18" charset="0"/>
                                </a:rPr>
                                <m:t>𝑿</m:t>
                              </m:r>
                              <m:r>
                                <a:rPr lang="en-US" sz="1600" b="1" i="1" dirty="0" smtClean="0">
                                  <a:solidFill>
                                    <a:srgbClr val="C00000"/>
                                  </a:solidFill>
                                  <a:latin typeface="Cambria Math" panose="02040503050406030204" pitchFamily="18" charset="0"/>
                                </a:rPr>
                                <m:t>≻</m:t>
                              </m:r>
                              <m:r>
                                <a:rPr lang="en-US" sz="1600" b="1" i="1" dirty="0" smtClean="0">
                                  <a:solidFill>
                                    <a:srgbClr val="C00000"/>
                                  </a:solidFill>
                                  <a:latin typeface="Cambria Math" panose="02040503050406030204" pitchFamily="18" charset="0"/>
                                </a:rPr>
                                <m:t>𝒀</m:t>
                              </m:r>
                            </m:sub>
                          </m:sSub>
                        </m:e>
                      </m:d>
                      <m:r>
                        <a:rPr lang="en-US" sz="1600" b="1" i="1" smtClean="0">
                          <a:solidFill>
                            <a:srgbClr val="C00000"/>
                          </a:solidFill>
                          <a:latin typeface="Cambria Math" panose="02040503050406030204" pitchFamily="18" charset="0"/>
                        </a:rPr>
                        <m:t> </m:t>
                      </m:r>
                      <m:groupChr>
                        <m:groupChrPr>
                          <m:chr m:val="→"/>
                          <m:vertJc m:val="bot"/>
                          <m:ctrlPr>
                            <a:rPr lang="en-US" sz="1600" b="1" i="1" smtClean="0">
                              <a:solidFill>
                                <a:srgbClr val="C00000"/>
                              </a:solidFill>
                              <a:latin typeface="Cambria Math" panose="02040503050406030204" pitchFamily="18" charset="0"/>
                            </a:rPr>
                          </m:ctrlPr>
                        </m:groupChrPr>
                        <m:e>
                          <m:r>
                            <m:rPr>
                              <m:brk m:alnAt="2"/>
                            </m:rPr>
                            <a:rPr lang="en-US" sz="1600" b="1" i="1" smtClean="0">
                              <a:solidFill>
                                <a:srgbClr val="C00000"/>
                              </a:solidFill>
                              <a:latin typeface="Cambria Math" panose="02040503050406030204" pitchFamily="18" charset="0"/>
                            </a:rPr>
                            <m:t>𝑫</m:t>
                          </m:r>
                        </m:e>
                      </m:groupChr>
                      <m:r>
                        <a:rPr lang="en-US" sz="1600" b="1" i="1" smtClean="0">
                          <a:solidFill>
                            <a:srgbClr val="C00000"/>
                          </a:solidFill>
                          <a:latin typeface="Cambria Math" panose="02040503050406030204" pitchFamily="18" charset="0"/>
                        </a:rPr>
                        <m:t>𝑵</m:t>
                      </m:r>
                      <m:d>
                        <m:dPr>
                          <m:ctrlPr>
                            <a:rPr lang="en-US" sz="1600" b="1" i="1" smtClean="0">
                              <a:solidFill>
                                <a:srgbClr val="C00000"/>
                              </a:solidFill>
                              <a:latin typeface="Cambria Math" panose="02040503050406030204" pitchFamily="18" charset="0"/>
                            </a:rPr>
                          </m:ctrlPr>
                        </m:dPr>
                        <m:e>
                          <m:r>
                            <a:rPr lang="en-US" sz="1600" b="1" i="1" smtClean="0">
                              <a:solidFill>
                                <a:srgbClr val="C00000"/>
                              </a:solidFill>
                              <a:latin typeface="Cambria Math" panose="02040503050406030204" pitchFamily="18" charset="0"/>
                            </a:rPr>
                            <m:t>𝟎</m:t>
                          </m:r>
                          <m:r>
                            <a:rPr lang="en-US" sz="1600" b="1" i="1" smtClean="0">
                              <a:solidFill>
                                <a:srgbClr val="C00000"/>
                              </a:solidFill>
                              <a:latin typeface="Cambria Math" panose="02040503050406030204" pitchFamily="18" charset="0"/>
                            </a:rPr>
                            <m:t>, </m:t>
                          </m:r>
                          <m:sSubSup>
                            <m:sSubSupPr>
                              <m:ctrlPr>
                                <a:rPr lang="en-US" sz="1600" b="1" i="1" smtClean="0">
                                  <a:solidFill>
                                    <a:srgbClr val="C00000"/>
                                  </a:solidFill>
                                  <a:latin typeface="Cambria Math" panose="02040503050406030204" pitchFamily="18" charset="0"/>
                                </a:rPr>
                              </m:ctrlPr>
                            </m:sSubSupPr>
                            <m:e>
                              <m:r>
                                <a:rPr lang="en-US" sz="1600" b="1" i="1" smtClean="0">
                                  <a:solidFill>
                                    <a:srgbClr val="C00000"/>
                                  </a:solidFill>
                                  <a:latin typeface="Cambria Math" panose="02040503050406030204" pitchFamily="18" charset="0"/>
                                </a:rPr>
                                <m:t>𝝈</m:t>
                              </m:r>
                            </m:e>
                            <m:sub>
                              <m:r>
                                <a:rPr lang="en-US" sz="1600" b="1" i="1" smtClean="0">
                                  <a:solidFill>
                                    <a:srgbClr val="C00000"/>
                                  </a:solidFill>
                                  <a:latin typeface="Cambria Math" panose="02040503050406030204" pitchFamily="18" charset="0"/>
                                </a:rPr>
                                <m:t>𝑪</m:t>
                              </m:r>
                            </m:sub>
                            <m:sup>
                              <m:r>
                                <a:rPr lang="en-US" sz="1600" b="1" i="1" smtClean="0">
                                  <a:solidFill>
                                    <a:srgbClr val="C00000"/>
                                  </a:solidFill>
                                  <a:latin typeface="Cambria Math" panose="02040503050406030204" pitchFamily="18" charset="0"/>
                                </a:rPr>
                                <m:t>𝟐</m:t>
                              </m:r>
                            </m:sup>
                          </m:sSubSup>
                        </m:e>
                      </m:d>
                      <m:r>
                        <a:rPr lang="en-US" sz="1600" b="1" i="1" smtClean="0">
                          <a:solidFill>
                            <a:srgbClr val="C00000"/>
                          </a:solidFill>
                          <a:latin typeface="Cambria Math" panose="02040503050406030204" pitchFamily="18" charset="0"/>
                        </a:rPr>
                        <m:t> </m:t>
                      </m:r>
                      <m:r>
                        <a:rPr lang="en-US" sz="1600" b="1" i="1" smtClean="0">
                          <a:solidFill>
                            <a:srgbClr val="C00000"/>
                          </a:solidFill>
                          <a:latin typeface="Cambria Math" panose="02040503050406030204" pitchFamily="18" charset="0"/>
                        </a:rPr>
                        <m:t>𝒂𝒔</m:t>
                      </m:r>
                      <m:r>
                        <a:rPr lang="en-US" sz="1600" b="1" i="1" smtClean="0">
                          <a:solidFill>
                            <a:srgbClr val="C00000"/>
                          </a:solidFill>
                          <a:latin typeface="Cambria Math" panose="02040503050406030204" pitchFamily="18" charset="0"/>
                        </a:rPr>
                        <m:t> </m:t>
                      </m:r>
                      <m:r>
                        <a:rPr lang="en-US" sz="1600" b="1" i="1" smtClean="0">
                          <a:solidFill>
                            <a:srgbClr val="C00000"/>
                          </a:solidFill>
                          <a:latin typeface="Cambria Math" panose="02040503050406030204" pitchFamily="18" charset="0"/>
                        </a:rPr>
                        <m:t>𝒏</m:t>
                      </m:r>
                      <m:r>
                        <a:rPr lang="en-US" sz="1600" b="1" i="1" smtClean="0">
                          <a:solidFill>
                            <a:srgbClr val="C00000"/>
                          </a:solidFill>
                          <a:latin typeface="Cambria Math" panose="02040503050406030204" pitchFamily="18" charset="0"/>
                        </a:rPr>
                        <m:t>→∞,</m:t>
                      </m:r>
                    </m:oMath>
                  </m:oMathPara>
                </a14:m>
                <a:endParaRPr lang="en-US" sz="1600" b="1" i="1" dirty="0">
                  <a:solidFill>
                    <a:srgbClr val="C00000"/>
                  </a:solidFill>
                </a:endParaRPr>
              </a:p>
              <a:p>
                <a:pPr algn="ctr">
                  <a:lnSpc>
                    <a:spcPct val="100000"/>
                  </a:lnSpc>
                  <a:spcBef>
                    <a:spcPts val="0"/>
                  </a:spcBef>
                </a:pPr>
                <a:endParaRPr lang="en-US" sz="800" i="1" dirty="0">
                  <a:solidFill>
                    <a:srgbClr val="C00000"/>
                  </a:solidFill>
                </a:endParaRPr>
              </a:p>
              <a:p>
                <a:pPr algn="just">
                  <a:lnSpc>
                    <a:spcPct val="100000"/>
                  </a:lnSpc>
                  <a:spcBef>
                    <a:spcPts val="0"/>
                  </a:spcBef>
                </a:pPr>
                <a:r>
                  <a:rPr lang="en-US" sz="1600" b="0" i="1" dirty="0">
                    <a:solidFill>
                      <a:srgbClr val="C00000"/>
                    </a:solidFill>
                  </a:rPr>
                  <a:t>where </a:t>
                </a:r>
                <a14:m>
                  <m:oMath xmlns:m="http://schemas.openxmlformats.org/officeDocument/2006/math">
                    <m:sSubSup>
                      <m:sSubSupPr>
                        <m:ctrlPr>
                          <a:rPr lang="en-US" sz="1600" b="0" i="1" smtClean="0">
                            <a:solidFill>
                              <a:srgbClr val="C00000"/>
                            </a:solidFill>
                            <a:latin typeface="Cambria Math" panose="02040503050406030204" pitchFamily="18" charset="0"/>
                          </a:rPr>
                        </m:ctrlPr>
                      </m:sSubSupPr>
                      <m:e>
                        <m:r>
                          <a:rPr lang="en-US" sz="1600" b="0" i="1" smtClean="0">
                            <a:solidFill>
                              <a:srgbClr val="C00000"/>
                            </a:solidFill>
                            <a:latin typeface="Cambria Math" panose="02040503050406030204" pitchFamily="18" charset="0"/>
                          </a:rPr>
                          <m:t>𝜎</m:t>
                        </m:r>
                      </m:e>
                      <m:sub>
                        <m:r>
                          <a:rPr lang="en-US" sz="1600" b="0" i="1" smtClean="0">
                            <a:solidFill>
                              <a:srgbClr val="C00000"/>
                            </a:solidFill>
                            <a:latin typeface="Cambria Math" panose="02040503050406030204" pitchFamily="18" charset="0"/>
                          </a:rPr>
                          <m:t>𝐶</m:t>
                        </m:r>
                      </m:sub>
                      <m:sup>
                        <m:r>
                          <a:rPr lang="en-US" sz="1600" b="0" i="1" smtClean="0">
                            <a:solidFill>
                              <a:srgbClr val="C00000"/>
                            </a:solidFill>
                            <a:latin typeface="Cambria Math" panose="02040503050406030204" pitchFamily="18" charset="0"/>
                          </a:rPr>
                          <m:t>2</m:t>
                        </m:r>
                      </m:sup>
                    </m:sSubSup>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𝑉</m:t>
                        </m:r>
                      </m:e>
                      <m:sub>
                        <m:r>
                          <a:rPr lang="en-US" sz="1600" b="0" i="1" smtClean="0">
                            <a:solidFill>
                              <a:srgbClr val="C00000"/>
                            </a:solidFill>
                            <a:latin typeface="Cambria Math" panose="02040503050406030204" pitchFamily="18" charset="0"/>
                          </a:rPr>
                          <m:t>𝑋𝑌</m:t>
                        </m:r>
                      </m:sub>
                    </m:sSub>
                    <m:d>
                      <m:dPr>
                        <m:begChr m:val="["/>
                        <m:endChr m:val="]"/>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𝑙𝑜𝑔</m:t>
                        </m:r>
                        <m:d>
                          <m:dPr>
                            <m:ctrlPr>
                              <a:rPr lang="en-US" sz="1600" b="0" i="1" smtClean="0">
                                <a:solidFill>
                                  <a:srgbClr val="C00000"/>
                                </a:solidFill>
                                <a:latin typeface="Cambria Math" panose="02040503050406030204" pitchFamily="18" charset="0"/>
                              </a:rPr>
                            </m:ctrlPr>
                          </m:dPr>
                          <m:e>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𝑓</m:t>
                                </m:r>
                              </m:e>
                              <m:sub>
                                <m:r>
                                  <a:rPr lang="en-US" sz="1600" b="0" i="1" smtClean="0">
                                    <a:solidFill>
                                      <a:srgbClr val="C00000"/>
                                    </a:solidFill>
                                    <a:latin typeface="Cambria Math" panose="02040503050406030204" pitchFamily="18" charset="0"/>
                                  </a:rPr>
                                  <m:t>𝑋</m:t>
                                </m:r>
                              </m:sub>
                            </m:sSub>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𝑋</m:t>
                            </m:r>
                            <m:r>
                              <a:rPr lang="en-US" sz="1600" b="0" i="1" smtClean="0">
                                <a:solidFill>
                                  <a:srgbClr val="C00000"/>
                                </a:solidFill>
                                <a:latin typeface="Cambria Math" panose="02040503050406030204" pitchFamily="18" charset="0"/>
                              </a:rPr>
                              <m:t>)</m:t>
                            </m:r>
                          </m:e>
                        </m:d>
                        <m:r>
                          <a:rPr lang="en-US" sz="1600" b="0" i="1" smtClean="0">
                            <a:solidFill>
                              <a:srgbClr val="C00000"/>
                            </a:solidFill>
                            <a:latin typeface="Cambria Math" panose="02040503050406030204" pitchFamily="18" charset="0"/>
                          </a:rPr>
                          <m:t>+</m:t>
                        </m:r>
                        <m:r>
                          <a:rPr lang="en-US" sz="1600" i="1" smtClean="0">
                            <a:solidFill>
                              <a:srgbClr val="C00000"/>
                            </a:solidFill>
                            <a:latin typeface="Cambria Math" panose="02040503050406030204" pitchFamily="18" charset="0"/>
                          </a:rPr>
                          <m:t>𝑙𝑜𝑔</m:t>
                        </m:r>
                        <m:d>
                          <m:dPr>
                            <m:ctrlPr>
                              <a:rPr lang="en-US" sz="1600" i="1">
                                <a:solidFill>
                                  <a:srgbClr val="C00000"/>
                                </a:solidFill>
                                <a:latin typeface="Cambria Math" panose="02040503050406030204" pitchFamily="18" charset="0"/>
                              </a:rPr>
                            </m:ctrlPr>
                          </m:dPr>
                          <m:e>
                            <m:sSub>
                              <m:sSubPr>
                                <m:ctrlPr>
                                  <a:rPr lang="en-US" sz="1600" i="1">
                                    <a:solidFill>
                                      <a:srgbClr val="C00000"/>
                                    </a:solidFill>
                                    <a:latin typeface="Cambria Math" panose="02040503050406030204" pitchFamily="18" charset="0"/>
                                  </a:rPr>
                                </m:ctrlPr>
                              </m:sSubPr>
                              <m:e>
                                <m:r>
                                  <a:rPr lang="en-US" sz="1600" i="1" smtClean="0">
                                    <a:solidFill>
                                      <a:srgbClr val="C00000"/>
                                    </a:solidFill>
                                    <a:latin typeface="Cambria Math" panose="02040503050406030204" pitchFamily="18" charset="0"/>
                                  </a:rPr>
                                  <m:t>𝑓</m:t>
                                </m:r>
                              </m:e>
                              <m:sub>
                                <m:r>
                                  <a:rPr lang="en-US" sz="1600" b="0" i="1" smtClean="0">
                                    <a:solidFill>
                                      <a:srgbClr val="C00000"/>
                                    </a:solidFill>
                                    <a:latin typeface="Cambria Math" panose="02040503050406030204" pitchFamily="18" charset="0"/>
                                  </a:rPr>
                                  <m:t>𝑌</m:t>
                                </m:r>
                              </m:sub>
                            </m:sSub>
                            <m:r>
                              <a:rPr lang="en-US" sz="160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𝑌</m:t>
                            </m:r>
                            <m:r>
                              <a:rPr lang="en-US" sz="1600" i="1" smtClean="0">
                                <a:solidFill>
                                  <a:srgbClr val="C00000"/>
                                </a:solidFill>
                                <a:latin typeface="Cambria Math" panose="02040503050406030204" pitchFamily="18" charset="0"/>
                              </a:rPr>
                              <m:t>)</m:t>
                            </m:r>
                          </m:e>
                        </m:d>
                      </m:e>
                    </m:d>
                  </m:oMath>
                </a14:m>
                <a:r>
                  <a:rPr lang="en-US" sz="1600" b="0" i="1" dirty="0">
                    <a:solidFill>
                      <a:srgbClr val="C00000"/>
                    </a:solidFill>
                  </a:rPr>
                  <a:t> can be estimated by Monte-Carlo methods given estimated densities </a:t>
                </a:r>
                <a14:m>
                  <m:oMath xmlns:m="http://schemas.openxmlformats.org/officeDocument/2006/math">
                    <m:sSub>
                      <m:sSubPr>
                        <m:ctrlPr>
                          <a:rPr lang="en-US" sz="1600" i="1" dirty="0" smtClean="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𝑓</m:t>
                            </m:r>
                          </m:e>
                        </m:acc>
                      </m:e>
                      <m:sub>
                        <m:r>
                          <a:rPr lang="en-US" sz="1600" i="1" dirty="0" smtClean="0">
                            <a:solidFill>
                              <a:srgbClr val="C00000"/>
                            </a:solidFill>
                            <a:latin typeface="Cambria Math" panose="02040503050406030204" pitchFamily="18" charset="0"/>
                          </a:rPr>
                          <m:t>𝑋</m:t>
                        </m:r>
                      </m:sub>
                    </m:sSub>
                  </m:oMath>
                </a14:m>
                <a:r>
                  <a:rPr lang="en-US" sz="1600" i="1"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𝑓</m:t>
                            </m:r>
                          </m:e>
                        </m:acc>
                      </m:e>
                      <m:sub>
                        <m:r>
                          <a:rPr lang="en-US" sz="1600" i="1" smtClean="0">
                            <a:solidFill>
                              <a:srgbClr val="C00000"/>
                            </a:solidFill>
                            <a:latin typeface="Cambria Math" panose="02040503050406030204" pitchFamily="18" charset="0"/>
                          </a:rPr>
                          <m:t>𝑌</m:t>
                        </m:r>
                      </m:sub>
                    </m:sSub>
                  </m:oMath>
                </a14:m>
                <a:r>
                  <a:rPr lang="en-US" sz="1600" b="0" i="1" dirty="0">
                    <a:solidFill>
                      <a:srgbClr val="C00000"/>
                    </a:solidFill>
                  </a:rPr>
                  <a:t>.</a:t>
                </a:r>
              </a:p>
            </p:txBody>
          </p:sp>
        </mc:Choice>
        <mc:Fallback>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161908"/>
                <a:ext cx="7886700" cy="3208516"/>
              </a:xfrm>
              <a:blipFill>
                <a:blip r:embed="rId2"/>
                <a:stretch>
                  <a:fillRect l="-322" r="-965"/>
                </a:stretch>
              </a:blipFill>
            </p:spPr>
            <p:txBody>
              <a:bodyPr/>
              <a:lstStyle/>
              <a:p>
                <a:r>
                  <a:rPr lang="en-US">
                    <a:noFill/>
                  </a:rPr>
                  <a:t> </a:t>
                </a:r>
              </a:p>
            </p:txBody>
          </p:sp>
        </mc:Fallback>
      </mc:AlternateContent>
    </p:spTree>
    <p:extLst>
      <p:ext uri="{BB962C8B-B14F-4D97-AF65-F5344CB8AC3E}">
        <p14:creationId xmlns:p14="http://schemas.microsoft.com/office/powerpoint/2010/main" val="2676483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II</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14:m>
                  <m:oMath xmlns:m="http://schemas.openxmlformats.org/officeDocument/2006/math">
                    <m:sSub>
                      <m:sSubPr>
                        <m:ctrlPr>
                          <a:rPr lang="en-US" sz="1800" i="1" dirty="0"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𝐶</m:t>
                            </m:r>
                          </m:e>
                        </m:acc>
                      </m:e>
                      <m:sub>
                        <m:r>
                          <a:rPr lang="en-US" sz="1800" i="1" dirty="0">
                            <a:solidFill>
                              <a:schemeClr val="bg1"/>
                            </a:solidFill>
                            <a:latin typeface="Cambria Math" panose="02040503050406030204" pitchFamily="18" charset="0"/>
                          </a:rPr>
                          <m:t>𝑋</m:t>
                        </m:r>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𝑌</m:t>
                        </m:r>
                      </m:sub>
                    </m:sSub>
                  </m:oMath>
                </a14:m>
                <a:r>
                  <a:rPr lang="en-US" dirty="0">
                    <a:solidFill>
                      <a:schemeClr val="bg1"/>
                    </a:solidFill>
                  </a:rPr>
                  <a:t> based epigenetic causal discovery</a:t>
                </a:r>
              </a:p>
            </p:txBody>
          </p:sp>
        </mc:Choice>
        <mc:Fallback xmlns="">
          <p:sp>
            <p:nvSpPr>
              <p:cNvPr id="3" name="Subtitle 2">
                <a:extLst>
                  <a:ext uri="{FF2B5EF4-FFF2-40B4-BE49-F238E27FC236}">
                    <a16:creationId xmlns:a16="http://schemas.microsoft.com/office/drawing/2014/main" id="{C7D631BF-D0A6-F348-9969-0309C2B7045F}"/>
                  </a:ext>
                </a:extLst>
              </p:cNvPr>
              <p:cNvSpPr>
                <a:spLocks noGrp="1" noRot="1" noChangeAspect="1" noMove="1" noResize="1" noEditPoints="1" noAdjustHandles="1" noChangeArrowheads="1" noChangeShapeType="1" noTextEdit="1"/>
              </p:cNvSpPr>
              <p:nvPr>
                <p:ph type="subTitle" idx="1"/>
              </p:nvPr>
            </p:nvSpPr>
            <p:spPr>
              <a:blipFill>
                <a:blip r:embed="rId2"/>
                <a:stretch>
                  <a:fillRect t="-4040"/>
                </a:stretch>
              </a:blipFill>
            </p:spPr>
            <p:txBody>
              <a:bodyPr/>
              <a:lstStyle/>
              <a:p>
                <a:r>
                  <a:rPr lang="en-GB">
                    <a:noFill/>
                  </a:rPr>
                  <a:t> </a:t>
                </a:r>
              </a:p>
            </p:txBody>
          </p:sp>
        </mc:Fallback>
      </mc:AlternateContent>
    </p:spTree>
    <p:extLst>
      <p:ext uri="{BB962C8B-B14F-4D97-AF65-F5344CB8AC3E}">
        <p14:creationId xmlns:p14="http://schemas.microsoft.com/office/powerpoint/2010/main" val="1515436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Does </a:t>
                </a:r>
                <a:r>
                  <a:rPr lang="en-US" sz="4000" i="1" dirty="0"/>
                  <a:t>DNAm </a:t>
                </a:r>
                <a14:m>
                  <m:oMath xmlns:m="http://schemas.openxmlformats.org/officeDocument/2006/math">
                    <m:r>
                      <a:rPr lang="en-US" sz="4000" b="1" i="1" smtClean="0">
                        <a:latin typeface="Cambria Math" panose="02040503050406030204" pitchFamily="18" charset="0"/>
                      </a:rPr>
                      <m:t>→</m:t>
                    </m:r>
                  </m:oMath>
                </a14:m>
                <a:r>
                  <a:rPr lang="en-US" sz="4000" i="1" dirty="0"/>
                  <a:t> BP </a:t>
                </a:r>
                <a:r>
                  <a:rPr lang="en-US" sz="4000" dirty="0"/>
                  <a:t>or </a:t>
                </a:r>
                <a:r>
                  <a:rPr lang="en-US" sz="4000" i="1" dirty="0"/>
                  <a:t>BP </a:t>
                </a:r>
                <a14:m>
                  <m:oMath xmlns:m="http://schemas.openxmlformats.org/officeDocument/2006/math">
                    <m:r>
                      <a:rPr lang="en-US" sz="4000" i="1">
                        <a:latin typeface="Cambria Math" panose="02040503050406030204" pitchFamily="18" charset="0"/>
                      </a:rPr>
                      <m:t>→</m:t>
                    </m:r>
                  </m:oMath>
                </a14:m>
                <a:r>
                  <a:rPr lang="en-US" sz="4000" i="1" dirty="0"/>
                  <a:t> DNAm</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t>Confirm if (I) </a:t>
                </a:r>
                <a:r>
                  <a:rPr lang="en-US" sz="1800" b="1" i="1" dirty="0">
                    <a:solidFill>
                      <a:srgbClr val="00B050"/>
                    </a:solidFill>
                  </a:rPr>
                  <a:t>DNAm </a:t>
                </a:r>
                <a14:m>
                  <m:oMath xmlns:m="http://schemas.openxmlformats.org/officeDocument/2006/math">
                    <m:r>
                      <a:rPr lang="en-US" sz="1800" b="1" i="1" smtClean="0">
                        <a:solidFill>
                          <a:srgbClr val="00B050"/>
                        </a:solidFill>
                        <a:latin typeface="Cambria Math" panose="02040503050406030204" pitchFamily="18" charset="0"/>
                      </a:rPr>
                      <m:t>→</m:t>
                    </m:r>
                  </m:oMath>
                </a14:m>
                <a:r>
                  <a:rPr lang="en-US" sz="1800" b="1" i="1" dirty="0">
                    <a:solidFill>
                      <a:srgbClr val="00B050"/>
                    </a:solidFill>
                  </a:rPr>
                  <a:t> BP</a:t>
                </a:r>
                <a:r>
                  <a:rPr lang="en-US" sz="1800" i="1" dirty="0">
                    <a:solidFill>
                      <a:srgbClr val="00B050"/>
                    </a:solidFill>
                  </a:rPr>
                  <a:t> </a:t>
                </a:r>
                <a:r>
                  <a:rPr lang="en-US" sz="1800" dirty="0"/>
                  <a:t>or (II) </a:t>
                </a:r>
                <a:r>
                  <a:rPr lang="en-US" sz="1800" b="1" i="1" dirty="0">
                    <a:solidFill>
                      <a:srgbClr val="0070C0"/>
                    </a:solidFill>
                  </a:rPr>
                  <a:t>BP </a:t>
                </a:r>
                <a14:m>
                  <m:oMath xmlns:m="http://schemas.openxmlformats.org/officeDocument/2006/math">
                    <m:r>
                      <a:rPr lang="en-US" sz="1800" b="1" i="1">
                        <a:solidFill>
                          <a:srgbClr val="0070C0"/>
                        </a:solidFill>
                        <a:latin typeface="Cambria Math" panose="02040503050406030204" pitchFamily="18" charset="0"/>
                      </a:rPr>
                      <m:t>→</m:t>
                    </m:r>
                  </m:oMath>
                </a14:m>
                <a:r>
                  <a:rPr lang="en-US" sz="1800" b="1" i="1" dirty="0">
                    <a:solidFill>
                      <a:srgbClr val="0070C0"/>
                    </a:solidFill>
                  </a:rPr>
                  <a:t> DNAm</a:t>
                </a:r>
                <a:r>
                  <a:rPr lang="en-US" sz="1800" i="1" dirty="0"/>
                  <a:t>?</a:t>
                </a:r>
                <a:endParaRPr lang="en-US" sz="18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3"/>
                <a:stretch>
                  <a:fillRect l="-862" r="-129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9E957F9-EE4F-AD27-470D-5D6332AF6691}"/>
              </a:ext>
            </a:extLst>
          </p:cNvPr>
          <p:cNvGrpSpPr/>
          <p:nvPr/>
        </p:nvGrpSpPr>
        <p:grpSpPr>
          <a:xfrm>
            <a:off x="351138" y="1813152"/>
            <a:ext cx="2194560" cy="2037893"/>
            <a:chOff x="351138" y="1735684"/>
            <a:chExt cx="2194560" cy="2037893"/>
          </a:xfrm>
        </p:grpSpPr>
        <p:sp>
          <p:nvSpPr>
            <p:cNvPr id="5" name="Oval 4">
              <a:extLst>
                <a:ext uri="{FF2B5EF4-FFF2-40B4-BE49-F238E27FC236}">
                  <a16:creationId xmlns:a16="http://schemas.microsoft.com/office/drawing/2014/main" id="{C8483C8D-DC4D-97ED-11EF-7109B272EB99}"/>
                </a:ext>
              </a:extLst>
            </p:cNvPr>
            <p:cNvSpPr/>
            <p:nvPr/>
          </p:nvSpPr>
          <p:spPr>
            <a:xfrm>
              <a:off x="351138" y="3042057"/>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8" y="1735684"/>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17" name="Elbow Connector 16">
              <a:extLst>
                <a:ext uri="{FF2B5EF4-FFF2-40B4-BE49-F238E27FC236}">
                  <a16:creationId xmlns:a16="http://schemas.microsoft.com/office/drawing/2014/main" id="{AB584AAD-73D2-CF5C-0CF2-71FA0EC94A69}"/>
                </a:ext>
              </a:extLst>
            </p:cNvPr>
            <p:cNvCxnSpPr>
              <a:stCxn id="6" idx="2"/>
              <a:endCxn id="5" idx="0"/>
            </p:cNvCxnSpPr>
            <p:nvPr/>
          </p:nvCxnSpPr>
          <p:spPr>
            <a:xfrm rot="10800000" flipV="1">
              <a:off x="716898" y="2101443"/>
              <a:ext cx="1097280" cy="940613"/>
            </a:xfrm>
            <a:prstGeom prst="bentConnector2">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60E69C2-ABCE-2B07-1BA0-4DB891934E23}"/>
                </a:ext>
              </a:extLst>
            </p:cNvPr>
            <p:cNvCxnSpPr>
              <a:stCxn id="5" idx="6"/>
              <a:endCxn id="6" idx="4"/>
            </p:cNvCxnSpPr>
            <p:nvPr/>
          </p:nvCxnSpPr>
          <p:spPr>
            <a:xfrm flipV="1">
              <a:off x="1082658" y="2467204"/>
              <a:ext cx="1097280" cy="940613"/>
            </a:xfrm>
            <a:prstGeom prst="bentConnector2">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74C37-4A7A-3B57-6A98-F0B5AE01F6C6}"/>
                </a:ext>
              </a:extLst>
            </p:cNvPr>
            <p:cNvSpPr txBox="1"/>
            <p:nvPr/>
          </p:nvSpPr>
          <p:spPr>
            <a:xfrm>
              <a:off x="712349" y="2101442"/>
              <a:ext cx="333746" cy="300082"/>
            </a:xfrm>
            <a:prstGeom prst="rect">
              <a:avLst/>
            </a:prstGeom>
            <a:noFill/>
          </p:spPr>
          <p:txBody>
            <a:bodyPr wrap="none" rtlCol="0">
              <a:spAutoFit/>
            </a:bodyPr>
            <a:lstStyle/>
            <a:p>
              <a:r>
                <a:rPr lang="en-US" dirty="0"/>
                <a:t>(I)</a:t>
              </a:r>
            </a:p>
          </p:txBody>
        </p:sp>
        <p:sp>
          <p:nvSpPr>
            <p:cNvPr id="21" name="TextBox 20">
              <a:extLst>
                <a:ext uri="{FF2B5EF4-FFF2-40B4-BE49-F238E27FC236}">
                  <a16:creationId xmlns:a16="http://schemas.microsoft.com/office/drawing/2014/main" id="{2BB27DEA-95C3-1464-DFA7-CAFAD5811CE7}"/>
                </a:ext>
              </a:extLst>
            </p:cNvPr>
            <p:cNvSpPr txBox="1"/>
            <p:nvPr/>
          </p:nvSpPr>
          <p:spPr>
            <a:xfrm>
              <a:off x="1797279" y="3107733"/>
              <a:ext cx="377026" cy="300082"/>
            </a:xfrm>
            <a:prstGeom prst="rect">
              <a:avLst/>
            </a:prstGeom>
            <a:noFill/>
          </p:spPr>
          <p:txBody>
            <a:bodyPr wrap="none" rtlCol="0">
              <a:spAutoFit/>
            </a:bodyPr>
            <a:lstStyle/>
            <a:p>
              <a:r>
                <a:rPr lang="en-US" dirty="0"/>
                <a:t>(II)</a:t>
              </a:r>
            </a:p>
          </p:txBody>
        </p:sp>
      </p:grpSp>
      <p:sp>
        <p:nvSpPr>
          <p:cNvPr id="24" name="TextBox 23">
            <a:extLst>
              <a:ext uri="{FF2B5EF4-FFF2-40B4-BE49-F238E27FC236}">
                <a16:creationId xmlns:a16="http://schemas.microsoft.com/office/drawing/2014/main" id="{FF689F67-12E6-0145-F5D9-04E467F7E7B4}"/>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p:spTree>
    <p:extLst>
      <p:ext uri="{BB962C8B-B14F-4D97-AF65-F5344CB8AC3E}">
        <p14:creationId xmlns:p14="http://schemas.microsoft.com/office/powerpoint/2010/main" val="2976467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sz="4000" i="1" dirty="0"/>
                  <a:t>DNAm </a:t>
                </a:r>
                <a14:m>
                  <m:oMath xmlns:m="http://schemas.openxmlformats.org/officeDocument/2006/math">
                    <m:r>
                      <a:rPr lang="en-US" sz="4000" b="1" i="1" smtClean="0">
                        <a:latin typeface="Cambria Math" panose="02040503050406030204" pitchFamily="18" charset="0"/>
                      </a:rPr>
                      <m:t>≻</m:t>
                    </m:r>
                  </m:oMath>
                </a14:m>
                <a:r>
                  <a:rPr lang="en-US" i="1" dirty="0"/>
                  <a:t> BP </a:t>
                </a:r>
                <a:r>
                  <a:rPr lang="en-US" dirty="0"/>
                  <a:t>or</a:t>
                </a:r>
                <a:r>
                  <a:rPr lang="en-US" i="1" dirty="0"/>
                  <a:t> BP </a:t>
                </a:r>
                <a14:m>
                  <m:oMath xmlns:m="http://schemas.openxmlformats.org/officeDocument/2006/math">
                    <m:r>
                      <a:rPr lang="en-US" i="1">
                        <a:latin typeface="Cambria Math" panose="02040503050406030204" pitchFamily="18" charset="0"/>
                      </a:rPr>
                      <m:t>≻</m:t>
                    </m:r>
                  </m:oMath>
                </a14:m>
                <a:r>
                  <a:rPr lang="en-US" i="1" dirty="0"/>
                  <a:t> DNAm</a:t>
                </a:r>
                <a:r>
                  <a:rPr lang="en-US" dirty="0"/>
                  <a:t>?</a:t>
                </a:r>
              </a:p>
            </p:txBody>
          </p:sp>
        </mc:Choice>
        <mc:Fallback>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ctr"/>
              <a:lstStyle/>
              <a:p>
                <a:pPr marL="342900" indent="-342900" algn="just">
                  <a:spcAft>
                    <a:spcPts val="1000"/>
                  </a:spcAft>
                  <a:buFont typeface="+mj-lt"/>
                  <a:buAutoNum type="arabicPeriod"/>
                </a:pPr>
                <a:r>
                  <a:rPr lang="en-US" sz="1400" u="sng" dirty="0"/>
                  <a:t>Three candidate genes</a:t>
                </a:r>
                <a:r>
                  <a:rPr lang="en-US" sz="1400" dirty="0"/>
                  <a:t>: </a:t>
                </a:r>
                <a:r>
                  <a:rPr lang="en-US" sz="1400" b="1" i="1" dirty="0"/>
                  <a:t>ATP2B1</a:t>
                </a:r>
                <a:r>
                  <a:rPr lang="en-US" sz="1400" dirty="0"/>
                  <a:t>, </a:t>
                </a:r>
                <a:r>
                  <a:rPr lang="en-US" sz="1400" b="1" i="1" dirty="0"/>
                  <a:t>FGF5</a:t>
                </a:r>
                <a:r>
                  <a:rPr lang="en-US" sz="1400" dirty="0"/>
                  <a:t>, and </a:t>
                </a:r>
                <a:r>
                  <a:rPr lang="en-US" sz="1400" b="1" i="1" dirty="0"/>
                  <a:t>PRDM8</a:t>
                </a:r>
                <a:r>
                  <a:rPr lang="en-US" sz="1400" dirty="0"/>
                  <a:t> known for significant association with BP. </a:t>
                </a:r>
              </a:p>
              <a:p>
                <a:pPr marL="342900" indent="-342900" algn="just">
                  <a:spcAft>
                    <a:spcPts val="1000"/>
                  </a:spcAft>
                  <a:buFont typeface="+mj-lt"/>
                  <a:buAutoNum type="arabicPeriod"/>
                </a:pPr>
                <a:r>
                  <a:rPr lang="en-US" sz="1400" dirty="0"/>
                  <a:t>Each gene has multiple methylation sites.</a:t>
                </a:r>
              </a:p>
              <a:p>
                <a:pPr marL="342900" indent="-342900" algn="just">
                  <a:spcAft>
                    <a:spcPts val="1000"/>
                  </a:spcAft>
                  <a:buFont typeface="+mj-lt"/>
                  <a:buAutoNum type="arabicPeriod"/>
                </a:pPr>
                <a:r>
                  <a:rPr lang="en-US" sz="1400" dirty="0"/>
                  <a:t>Using </a:t>
                </a:r>
                <a:r>
                  <a:rPr lang="en-US" sz="1400" dirty="0" err="1">
                    <a:latin typeface="Courier New" panose="02070309020205020404" pitchFamily="49" charset="0"/>
                    <a:cs typeface="Courier New" panose="02070309020205020404" pitchFamily="49" charset="0"/>
                  </a:rPr>
                  <a:t>fastMI</a:t>
                </a:r>
                <a:r>
                  <a:rPr lang="en-US" sz="1400" dirty="0"/>
                  <a:t> detect methylation sites within each gene that are significantly associated with BP after </a:t>
                </a:r>
                <a:r>
                  <a:rPr lang="en-US" sz="1400" u="sng" dirty="0"/>
                  <a:t>multiple testing correction</a:t>
                </a:r>
                <a:r>
                  <a:rPr lang="en-US" sz="1400" dirty="0"/>
                  <a:t>.</a:t>
                </a:r>
              </a:p>
              <a:p>
                <a:pPr marL="342900" indent="-342900" algn="just">
                  <a:spcAft>
                    <a:spcPts val="1000"/>
                  </a:spcAft>
                  <a:buFont typeface="+mj-lt"/>
                  <a:buAutoNum type="arabicPeriod"/>
                </a:pPr>
                <a:r>
                  <a:rPr lang="en-US" sz="1400" dirty="0">
                    <a:solidFill>
                      <a:schemeClr val="bg1"/>
                    </a:solidFill>
                  </a:rPr>
                  <a:t>Hits:</a:t>
                </a:r>
              </a:p>
              <a:p>
                <a:pPr marL="800100" lvl="1" indent="-342900" algn="just">
                  <a:spcBef>
                    <a:spcPts val="0"/>
                  </a:spcBef>
                  <a:buFont typeface="+mj-lt"/>
                  <a:buAutoNum type="arabicPeriod"/>
                </a:pPr>
                <a:r>
                  <a:rPr lang="en-US" sz="1400" b="1" i="1" dirty="0">
                    <a:solidFill>
                      <a:schemeClr val="bg1"/>
                    </a:solidFill>
                  </a:rPr>
                  <a:t>ATP2B1</a:t>
                </a:r>
                <a:r>
                  <a:rPr lang="en-US" sz="1400" dirty="0">
                    <a:solidFill>
                      <a:schemeClr val="bg1"/>
                    </a:solidFill>
                  </a:rPr>
                  <a:t> has 21 sites; only 1 (</a:t>
                </a:r>
                <a:r>
                  <a:rPr lang="en-US" sz="1400" b="1" i="1" dirty="0">
                    <a:solidFill>
                      <a:schemeClr val="bg1"/>
                    </a:solidFill>
                  </a:rPr>
                  <a:t>ATP2B1:CG17564205</a:t>
                </a:r>
                <a:r>
                  <a:rPr lang="en-US" sz="1400" dirty="0">
                    <a:solidFill>
                      <a:schemeClr val="bg1"/>
                    </a:solidFill>
                  </a:rPr>
                  <a:t>) is associated with diastolic BP (DBP). 	</a:t>
                </a:r>
              </a:p>
              <a:p>
                <a:pPr marL="800100" lvl="1" indent="-342900" algn="just">
                  <a:spcBef>
                    <a:spcPts val="0"/>
                  </a:spcBef>
                  <a:buFont typeface="+mj-lt"/>
                  <a:buAutoNum type="arabicPeriod"/>
                </a:pPr>
                <a:r>
                  <a:rPr lang="en-US" sz="1400" b="1" i="1" dirty="0">
                    <a:solidFill>
                      <a:schemeClr val="bg1"/>
                    </a:solidFill>
                  </a:rPr>
                  <a:t>FGF5 </a:t>
                </a:r>
                <a:r>
                  <a:rPr lang="en-US" sz="1400" dirty="0">
                    <a:solidFill>
                      <a:schemeClr val="bg1"/>
                    </a:solidFill>
                  </a:rPr>
                  <a:t>also has 21 sites, only 1 (</a:t>
                </a:r>
                <a:r>
                  <a:rPr lang="en-US" sz="1400" b="1" i="1" dirty="0">
                    <a:solidFill>
                      <a:schemeClr val="bg1"/>
                    </a:solidFill>
                  </a:rPr>
                  <a:t>FGF5:CG12528713</a:t>
                </a:r>
                <a:r>
                  <a:rPr lang="en-US" sz="1400" dirty="0">
                    <a:solidFill>
                      <a:schemeClr val="bg1"/>
                    </a:solidFill>
                  </a:rPr>
                  <a:t>) is associated with systolic BP (SBP).</a:t>
                </a:r>
              </a:p>
              <a:p>
                <a:pPr marL="800100" lvl="1" indent="-342900" algn="just">
                  <a:spcBef>
                    <a:spcPts val="0"/>
                  </a:spcBef>
                  <a:buFont typeface="+mj-lt"/>
                  <a:buAutoNum type="arabicPeriod"/>
                </a:pPr>
                <a:r>
                  <a:rPr lang="en-US" sz="1400" b="1" i="1" dirty="0">
                    <a:solidFill>
                      <a:schemeClr val="bg1"/>
                    </a:solidFill>
                  </a:rPr>
                  <a:t>PRDM8</a:t>
                </a:r>
                <a:r>
                  <a:rPr lang="en-US" sz="1400" dirty="0">
                    <a:solidFill>
                      <a:schemeClr val="bg1"/>
                    </a:solidFill>
                  </a:rPr>
                  <a:t> has 51 sites, only 1 (</a:t>
                </a:r>
                <a:r>
                  <a:rPr lang="en-US" sz="1400" b="1" i="1" dirty="0">
                    <a:solidFill>
                      <a:schemeClr val="bg1"/>
                    </a:solidFill>
                  </a:rPr>
                  <a:t>PRDM8:CG7462804</a:t>
                </a:r>
                <a:r>
                  <a:rPr lang="en-US" sz="1400" dirty="0">
                    <a:solidFill>
                      <a:schemeClr val="bg1"/>
                    </a:solidFill>
                  </a:rPr>
                  <a:t>) is associated with SBP.</a:t>
                </a:r>
              </a:p>
              <a:p>
                <a:pPr marL="800100" lvl="1" indent="-342900" algn="just">
                  <a:spcBef>
                    <a:spcPts val="0"/>
                  </a:spcBef>
                  <a:buFont typeface="+mj-lt"/>
                  <a:buAutoNum type="arabicPeriod"/>
                </a:pPr>
                <a:endParaRPr lang="en-US" sz="1400" dirty="0">
                  <a:solidFill>
                    <a:schemeClr val="bg1"/>
                  </a:solidFill>
                </a:endParaRPr>
              </a:p>
              <a:p>
                <a:pPr marL="342900" indent="-342900" algn="just">
                  <a:spcAft>
                    <a:spcPts val="1000"/>
                  </a:spcAft>
                  <a:buFont typeface="+mj-lt"/>
                  <a:buAutoNum type="arabicPeriod"/>
                </a:pPr>
                <a:r>
                  <a:rPr lang="en-US" sz="1400" b="1" dirty="0">
                    <a:solidFill>
                      <a:schemeClr val="bg1"/>
                    </a:solidFill>
                  </a:rPr>
                  <a:t>Aim: For each of the hits above, investigate if </a:t>
                </a:r>
                <a14:m>
                  <m:oMath xmlns:m="http://schemas.openxmlformats.org/officeDocument/2006/math">
                    <m:r>
                      <a:rPr lang="en-US" sz="1400" b="1" i="1" smtClean="0">
                        <a:solidFill>
                          <a:schemeClr val="bg1"/>
                        </a:solidFill>
                        <a:latin typeface="Cambria Math" panose="02040503050406030204" pitchFamily="18" charset="0"/>
                      </a:rPr>
                      <m:t>𝑫𝑵𝑨𝒎</m:t>
                    </m:r>
                    <m:sSub>
                      <m:sSubPr>
                        <m:ctrlPr>
                          <a:rPr lang="en-US" sz="1400" b="1" i="1" smtClean="0">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m:t>
                        </m:r>
                      </m:e>
                      <m:sub>
                        <m:r>
                          <a:rPr lang="en-US" sz="1400" b="1" i="1" smtClean="0">
                            <a:solidFill>
                              <a:schemeClr val="bg1"/>
                            </a:solidFill>
                            <a:latin typeface="Cambria Math" panose="02040503050406030204" pitchFamily="18" charset="0"/>
                          </a:rPr>
                          <m:t>𝒘</m:t>
                        </m:r>
                      </m:sub>
                    </m:sSub>
                    <m:r>
                      <a:rPr lang="en-US" sz="1400" b="1" i="1" smtClean="0">
                        <a:solidFill>
                          <a:schemeClr val="bg1"/>
                        </a:solidFill>
                        <a:latin typeface="Cambria Math" panose="02040503050406030204" pitchFamily="18" charset="0"/>
                      </a:rPr>
                      <m:t>𝑩𝑷</m:t>
                    </m:r>
                  </m:oMath>
                </a14:m>
                <a:r>
                  <a:rPr lang="en-US" sz="1400" b="1" dirty="0">
                    <a:solidFill>
                      <a:schemeClr val="bg1"/>
                    </a:solidFill>
                  </a:rPr>
                  <a:t> or </a:t>
                </a:r>
                <a14:m>
                  <m:oMath xmlns:m="http://schemas.openxmlformats.org/officeDocument/2006/math">
                    <m:r>
                      <a:rPr lang="en-US" sz="1400" b="1" i="1" smtClean="0">
                        <a:solidFill>
                          <a:schemeClr val="bg1"/>
                        </a:solidFill>
                        <a:latin typeface="Cambria Math" panose="02040503050406030204" pitchFamily="18" charset="0"/>
                      </a:rPr>
                      <m:t>𝑩𝑷</m:t>
                    </m:r>
                    <m:sSub>
                      <m:sSubPr>
                        <m:ctrlPr>
                          <a:rPr lang="en-US" sz="1400" b="1" i="1">
                            <a:solidFill>
                              <a:schemeClr val="bg1"/>
                            </a:solidFill>
                            <a:latin typeface="Cambria Math" panose="02040503050406030204" pitchFamily="18" charset="0"/>
                          </a:rPr>
                        </m:ctrlPr>
                      </m:sSubPr>
                      <m:e>
                        <m:r>
                          <a:rPr lang="en-US" sz="1400" b="1" i="1">
                            <a:solidFill>
                              <a:schemeClr val="bg1"/>
                            </a:solidFill>
                            <a:latin typeface="Cambria Math" panose="02040503050406030204" pitchFamily="18" charset="0"/>
                          </a:rPr>
                          <m:t>≻</m:t>
                        </m:r>
                      </m:e>
                      <m:sub>
                        <m:r>
                          <a:rPr lang="en-US" sz="1400" b="1" i="1">
                            <a:solidFill>
                              <a:schemeClr val="bg1"/>
                            </a:solidFill>
                            <a:latin typeface="Cambria Math" panose="02040503050406030204" pitchFamily="18" charset="0"/>
                          </a:rPr>
                          <m:t>𝒘</m:t>
                        </m:r>
                      </m:sub>
                    </m:sSub>
                    <m:r>
                      <a:rPr lang="en-US" sz="1400" b="1" i="1" smtClean="0">
                        <a:solidFill>
                          <a:schemeClr val="bg1"/>
                        </a:solidFill>
                        <a:latin typeface="Cambria Math" panose="02040503050406030204" pitchFamily="18" charset="0"/>
                      </a:rPr>
                      <m:t>𝑫𝑵𝑨𝒎</m:t>
                    </m:r>
                  </m:oMath>
                </a14:m>
                <a:r>
                  <a:rPr lang="en-US" sz="1400" b="1" dirty="0">
                    <a:solidFill>
                      <a:schemeClr val="bg1"/>
                    </a:solidFill>
                  </a:rPr>
                  <a:t>.</a:t>
                </a:r>
              </a:p>
            </p:txBody>
          </p:sp>
        </mc:Choice>
        <mc:Fallback>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a:stretch>
              </a:blipFill>
            </p:spPr>
            <p:txBody>
              <a:bodyPr/>
              <a:lstStyle/>
              <a:p>
                <a:r>
                  <a:rPr lang="en-US">
                    <a:noFill/>
                  </a:rPr>
                  <a:t> </a:t>
                </a:r>
              </a:p>
            </p:txBody>
          </p:sp>
        </mc:Fallback>
      </mc:AlternateContent>
    </p:spTree>
    <p:extLst>
      <p:ext uri="{BB962C8B-B14F-4D97-AF65-F5344CB8AC3E}">
        <p14:creationId xmlns:p14="http://schemas.microsoft.com/office/powerpoint/2010/main" val="86048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sz="4000" i="1" dirty="0"/>
                  <a:t>DNAm </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m:t>
                        </m:r>
                      </m:e>
                      <m:sub>
                        <m:r>
                          <a:rPr lang="en-US" sz="4000" b="1" i="1" smtClean="0">
                            <a:latin typeface="Cambria Math" panose="02040503050406030204" pitchFamily="18" charset="0"/>
                          </a:rPr>
                          <m:t>𝒘</m:t>
                        </m:r>
                      </m:sub>
                    </m:sSub>
                  </m:oMath>
                </a14:m>
                <a:r>
                  <a:rPr lang="en-US" i="1" dirty="0"/>
                  <a:t> BP </a:t>
                </a:r>
                <a:r>
                  <a:rPr lang="en-US" dirty="0"/>
                  <a:t>or</a:t>
                </a:r>
                <a:r>
                  <a:rPr lang="en-US" i="1" dirty="0"/>
                  <a:t> BP </a:t>
                </a:r>
                <a14:m>
                  <m:oMath xmlns:m="http://schemas.openxmlformats.org/officeDocument/2006/math">
                    <m:sSub>
                      <m:sSubPr>
                        <m:ctrlPr>
                          <a:rPr lang="en-US" b="1" i="1" smtClean="0">
                            <a:latin typeface="Cambria Math" panose="02040503050406030204" pitchFamily="18" charset="0"/>
                          </a:rPr>
                        </m:ctrlPr>
                      </m:sSubPr>
                      <m:e>
                        <m:r>
                          <a:rPr lang="en-US" i="1">
                            <a:latin typeface="Cambria Math" panose="02040503050406030204" pitchFamily="18" charset="0"/>
                          </a:rPr>
                          <m:t>≻</m:t>
                        </m:r>
                      </m:e>
                      <m:sub>
                        <m:r>
                          <a:rPr lang="en-US" b="1" i="1" smtClean="0">
                            <a:latin typeface="Cambria Math" panose="02040503050406030204" pitchFamily="18" charset="0"/>
                          </a:rPr>
                          <m:t>𝒘</m:t>
                        </m:r>
                      </m:sub>
                    </m:sSub>
                  </m:oMath>
                </a14:m>
                <a:r>
                  <a:rPr lang="en-US" i="1" dirty="0"/>
                  <a:t> DNAm</a:t>
                </a:r>
                <a:r>
                  <a:rPr lang="en-US" dirty="0"/>
                  <a:t>?</a:t>
                </a:r>
              </a:p>
            </p:txBody>
          </p:sp>
        </mc:Choice>
        <mc:Fallback>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ctr"/>
              <a:lstStyle/>
              <a:p>
                <a:pPr marL="342900" indent="-342900" algn="just">
                  <a:spcAft>
                    <a:spcPts val="1000"/>
                  </a:spcAft>
                  <a:buFont typeface="+mj-lt"/>
                  <a:buAutoNum type="arabicPeriod"/>
                </a:pPr>
                <a:r>
                  <a:rPr lang="en-US" sz="1400" u="sng" dirty="0"/>
                  <a:t>Three candidate genes</a:t>
                </a:r>
                <a:r>
                  <a:rPr lang="en-US" sz="1400" dirty="0"/>
                  <a:t>: </a:t>
                </a:r>
                <a:r>
                  <a:rPr lang="en-US" sz="1400" b="1" i="1" dirty="0"/>
                  <a:t>ATP2B1</a:t>
                </a:r>
                <a:r>
                  <a:rPr lang="en-US" sz="1400" dirty="0"/>
                  <a:t>, </a:t>
                </a:r>
                <a:r>
                  <a:rPr lang="en-US" sz="1400" b="1" i="1" dirty="0"/>
                  <a:t>FGF5</a:t>
                </a:r>
                <a:r>
                  <a:rPr lang="en-US" sz="1400" dirty="0"/>
                  <a:t>, and </a:t>
                </a:r>
                <a:r>
                  <a:rPr lang="en-US" sz="1400" b="1" i="1" dirty="0"/>
                  <a:t>PRDM8</a:t>
                </a:r>
                <a:r>
                  <a:rPr lang="en-US" sz="1400" dirty="0"/>
                  <a:t> known for significant association with BP. </a:t>
                </a:r>
              </a:p>
              <a:p>
                <a:pPr marL="342900" indent="-342900" algn="just">
                  <a:spcAft>
                    <a:spcPts val="1000"/>
                  </a:spcAft>
                  <a:buFont typeface="+mj-lt"/>
                  <a:buAutoNum type="arabicPeriod"/>
                </a:pPr>
                <a:r>
                  <a:rPr lang="en-US" sz="1400" dirty="0"/>
                  <a:t>Each gene has multiple methylation sites.</a:t>
                </a:r>
              </a:p>
              <a:p>
                <a:pPr marL="342900" indent="-342900" algn="just">
                  <a:spcAft>
                    <a:spcPts val="1000"/>
                  </a:spcAft>
                  <a:buFont typeface="+mj-lt"/>
                  <a:buAutoNum type="arabicPeriod"/>
                </a:pPr>
                <a:r>
                  <a:rPr lang="en-US" sz="1400" dirty="0"/>
                  <a:t>Using </a:t>
                </a:r>
                <a:r>
                  <a:rPr lang="en-US" sz="1400" dirty="0" err="1">
                    <a:latin typeface="Courier New" panose="02070309020205020404" pitchFamily="49" charset="0"/>
                    <a:cs typeface="Courier New" panose="02070309020205020404" pitchFamily="49" charset="0"/>
                  </a:rPr>
                  <a:t>fastMI</a:t>
                </a:r>
                <a:r>
                  <a:rPr lang="en-US" sz="1400" dirty="0"/>
                  <a:t> detect methylation sites within each gene that are significantly associated with BP after </a:t>
                </a:r>
                <a:r>
                  <a:rPr lang="en-US" sz="1400" u="sng" dirty="0"/>
                  <a:t>multiple testing correction</a:t>
                </a:r>
                <a:r>
                  <a:rPr lang="en-US" sz="1400" dirty="0"/>
                  <a:t>.</a:t>
                </a:r>
              </a:p>
              <a:p>
                <a:pPr marL="342900" indent="-342900" algn="just">
                  <a:spcAft>
                    <a:spcPts val="1000"/>
                  </a:spcAft>
                  <a:buFont typeface="+mj-lt"/>
                  <a:buAutoNum type="arabicPeriod"/>
                </a:pPr>
                <a:r>
                  <a:rPr lang="en-US" sz="1400" dirty="0"/>
                  <a:t>Hits:</a:t>
                </a:r>
              </a:p>
              <a:p>
                <a:pPr marL="800100" lvl="1" indent="-342900" algn="just">
                  <a:spcBef>
                    <a:spcPts val="0"/>
                  </a:spcBef>
                  <a:buFont typeface="+mj-lt"/>
                  <a:buAutoNum type="arabicPeriod"/>
                </a:pPr>
                <a:r>
                  <a:rPr lang="en-US" sz="1400" b="1" i="1" dirty="0"/>
                  <a:t>ATP2B1</a:t>
                </a:r>
                <a:r>
                  <a:rPr lang="en-US" sz="1400" dirty="0"/>
                  <a:t> has 21 sites; only 1 (</a:t>
                </a:r>
                <a:r>
                  <a:rPr lang="en-US" sz="1400" b="1" i="1" dirty="0"/>
                  <a:t>ATP2B1:CG17564205</a:t>
                </a:r>
                <a:r>
                  <a:rPr lang="en-US" sz="1400" dirty="0"/>
                  <a:t>) is associated with diastolic BP (DBP). 	</a:t>
                </a:r>
              </a:p>
              <a:p>
                <a:pPr marL="800100" lvl="1" indent="-342900" algn="just">
                  <a:spcBef>
                    <a:spcPts val="0"/>
                  </a:spcBef>
                  <a:buFont typeface="+mj-lt"/>
                  <a:buAutoNum type="arabicPeriod"/>
                </a:pPr>
                <a:r>
                  <a:rPr lang="en-US" sz="1400" b="1" i="1" dirty="0"/>
                  <a:t>FGF5 </a:t>
                </a:r>
                <a:r>
                  <a:rPr lang="en-US" sz="1400" dirty="0"/>
                  <a:t>also has 21 sites, only 1 (</a:t>
                </a:r>
                <a:r>
                  <a:rPr lang="en-US" sz="1400" b="1" i="1" dirty="0"/>
                  <a:t>FGF5:CG12528713</a:t>
                </a:r>
                <a:r>
                  <a:rPr lang="en-US" sz="1400" dirty="0"/>
                  <a:t>) is associated with systolic BP (SBP).</a:t>
                </a:r>
              </a:p>
              <a:p>
                <a:pPr marL="800100" lvl="1" indent="-342900" algn="just">
                  <a:spcBef>
                    <a:spcPts val="0"/>
                  </a:spcBef>
                  <a:buFont typeface="+mj-lt"/>
                  <a:buAutoNum type="arabicPeriod"/>
                </a:pPr>
                <a:r>
                  <a:rPr lang="en-US" sz="1400" b="1" i="1" dirty="0"/>
                  <a:t>PRDM8</a:t>
                </a:r>
                <a:r>
                  <a:rPr lang="en-US" sz="1400" dirty="0"/>
                  <a:t> has 51 sites, only 1 (</a:t>
                </a:r>
                <a:r>
                  <a:rPr lang="en-US" sz="1400" b="1" i="1" dirty="0"/>
                  <a:t>PRDM8:CG7462804</a:t>
                </a:r>
                <a:r>
                  <a:rPr lang="en-US" sz="1400" dirty="0"/>
                  <a:t>) is associated with SBP.</a:t>
                </a:r>
              </a:p>
              <a:p>
                <a:pPr marL="800100" lvl="1" indent="-342900" algn="just">
                  <a:spcBef>
                    <a:spcPts val="0"/>
                  </a:spcBef>
                  <a:buFont typeface="+mj-lt"/>
                  <a:buAutoNum type="arabicPeriod"/>
                </a:pPr>
                <a:endParaRPr lang="en-US" sz="1400" dirty="0"/>
              </a:p>
              <a:p>
                <a:pPr marL="342900" indent="-342900" algn="just">
                  <a:spcAft>
                    <a:spcPts val="1000"/>
                  </a:spcAft>
                  <a:buFont typeface="+mj-lt"/>
                  <a:buAutoNum type="arabicPeriod"/>
                </a:pPr>
                <a:r>
                  <a:rPr lang="en-US" sz="1400" b="1" dirty="0">
                    <a:solidFill>
                      <a:srgbClr val="FF0000"/>
                    </a:solidFill>
                  </a:rPr>
                  <a:t>Aim: For each of the hits above, investigate if </a:t>
                </a:r>
                <a14:m>
                  <m:oMath xmlns:m="http://schemas.openxmlformats.org/officeDocument/2006/math">
                    <m:r>
                      <a:rPr lang="en-US" sz="1400" b="1" i="1" smtClean="0">
                        <a:solidFill>
                          <a:srgbClr val="FF0000"/>
                        </a:solidFill>
                        <a:latin typeface="Cambria Math" panose="02040503050406030204" pitchFamily="18" charset="0"/>
                      </a:rPr>
                      <m:t>𝑫𝑵𝑨𝒎</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m:t>
                        </m:r>
                      </m:e>
                      <m:sub>
                        <m:r>
                          <a:rPr lang="en-US" sz="1400" b="1" i="1" smtClean="0">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𝑩𝑷</m:t>
                    </m:r>
                  </m:oMath>
                </a14:m>
                <a:r>
                  <a:rPr lang="en-US" sz="1400" b="1" dirty="0">
                    <a:solidFill>
                      <a:srgbClr val="FF0000"/>
                    </a:solidFill>
                  </a:rPr>
                  <a:t> or </a:t>
                </a:r>
                <a14:m>
                  <m:oMath xmlns:m="http://schemas.openxmlformats.org/officeDocument/2006/math">
                    <m:r>
                      <a:rPr lang="en-US" sz="1400" b="1" i="1" smtClean="0">
                        <a:solidFill>
                          <a:srgbClr val="FF0000"/>
                        </a:solidFill>
                        <a:latin typeface="Cambria Math" panose="02040503050406030204" pitchFamily="18" charset="0"/>
                      </a:rPr>
                      <m:t>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𝑫𝑵𝑨𝒎</m:t>
                    </m:r>
                  </m:oMath>
                </a14:m>
                <a:r>
                  <a:rPr lang="en-US" sz="1400" b="1" dirty="0">
                    <a:solidFill>
                      <a:srgbClr val="FF0000"/>
                    </a:solidFill>
                  </a:rPr>
                  <a:t>.</a:t>
                </a:r>
              </a:p>
            </p:txBody>
          </p:sp>
        </mc:Choice>
        <mc:Fallback>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a:stretch>
              </a:blipFill>
            </p:spPr>
            <p:txBody>
              <a:bodyPr/>
              <a:lstStyle/>
              <a:p>
                <a:r>
                  <a:rPr lang="en-US">
                    <a:noFill/>
                  </a:rPr>
                  <a:t> </a:t>
                </a:r>
              </a:p>
            </p:txBody>
          </p:sp>
        </mc:Fallback>
      </mc:AlternateContent>
    </p:spTree>
    <p:extLst>
      <p:ext uri="{BB962C8B-B14F-4D97-AF65-F5344CB8AC3E}">
        <p14:creationId xmlns:p14="http://schemas.microsoft.com/office/powerpoint/2010/main" val="3451978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dirty="0"/>
                  <a:t>Weak asymmetry: </a:t>
                </a:r>
                <a14:m>
                  <m:oMath xmlns:m="http://schemas.openxmlformats.org/officeDocument/2006/math">
                    <m:r>
                      <a:rPr lang="en-US" sz="4000" b="1" i="1" smtClean="0">
                        <a:solidFill>
                          <a:srgbClr val="FF0000"/>
                        </a:solidFill>
                        <a:latin typeface="Cambria Math" panose="02040503050406030204" pitchFamily="18" charset="0"/>
                      </a:rPr>
                      <m:t>𝑫𝑩𝑷</m:t>
                    </m:r>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m:t>
                        </m:r>
                      </m:e>
                      <m:sub>
                        <m:r>
                          <a:rPr lang="en-US" sz="4000" b="1" i="1">
                            <a:solidFill>
                              <a:srgbClr val="FF0000"/>
                            </a:solidFill>
                            <a:latin typeface="Cambria Math" panose="02040503050406030204" pitchFamily="18" charset="0"/>
                          </a:rPr>
                          <m:t>𝒘</m:t>
                        </m:r>
                      </m:sub>
                    </m:sSub>
                    <m:r>
                      <a:rPr lang="en-US" sz="4000" b="1" i="1" smtClean="0">
                        <a:solidFill>
                          <a:srgbClr val="FF0000"/>
                        </a:solidFill>
                        <a:latin typeface="Cambria Math" panose="02040503050406030204" pitchFamily="18" charset="0"/>
                      </a:rPr>
                      <m:t>𝑫𝑵𝑨𝒎</m:t>
                    </m:r>
                  </m:oMath>
                </a14:m>
                <a:endParaRPr lang="en-US" dirty="0"/>
              </a:p>
            </p:txBody>
          </p:sp>
        </mc:Choice>
        <mc:Fallback xmlns="">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b"/>
              <a:lstStyle/>
              <a:p>
                <a:pPr algn="just">
                  <a:spcAft>
                    <a:spcPts val="1000"/>
                  </a:spcAft>
                </a:pPr>
                <a:endParaRPr lang="en-US" sz="1400" dirty="0"/>
              </a:p>
              <a:p>
                <a:pPr algn="just">
                  <a:spcAft>
                    <a:spcPts val="1000"/>
                  </a:spcAft>
                </a:pPr>
                <a:endParaRPr lang="en-US" sz="1400" dirty="0"/>
              </a:p>
              <a:p>
                <a:pPr algn="just">
                  <a:spcAft>
                    <a:spcPts val="1000"/>
                  </a:spcAft>
                </a:pPr>
                <a:r>
                  <a:rPr lang="en-US" sz="1400" b="1" dirty="0"/>
                  <a:t>Findings</a:t>
                </a:r>
                <a:r>
                  <a:rPr lang="en-US" sz="1400" dirty="0"/>
                  <a:t>: </a:t>
                </a:r>
              </a:p>
              <a:p>
                <a:pPr marL="342900" indent="-342900" algn="just">
                  <a:spcAft>
                    <a:spcPts val="1000"/>
                  </a:spcAft>
                  <a:buFont typeface="+mj-lt"/>
                  <a:buAutoNum type="arabicPeriod"/>
                </a:pPr>
                <a:r>
                  <a:rPr lang="en-US" sz="1400" dirty="0"/>
                  <a:t>Sites </a:t>
                </a:r>
                <a:r>
                  <a:rPr lang="en-US" sz="1400" b="1" i="1" dirty="0"/>
                  <a:t>FGF5:CG12528713 </a:t>
                </a:r>
                <a:r>
                  <a:rPr lang="en-US" sz="1400" dirty="0"/>
                  <a:t>and </a:t>
                </a:r>
                <a:r>
                  <a:rPr lang="en-US" sz="1400" b="1" i="1" dirty="0"/>
                  <a:t>PRDM8:CG7462804 </a:t>
                </a:r>
                <a:r>
                  <a:rPr lang="en-US" sz="1400" dirty="0"/>
                  <a:t>are significantly associated with SBP but do not exhibit asymmetry. </a:t>
                </a:r>
                <a:r>
                  <a:rPr lang="en-US" sz="1400" b="1" dirty="0"/>
                  <a:t> </a:t>
                </a:r>
              </a:p>
              <a:p>
                <a:pPr marL="342900" indent="-342900" algn="just">
                  <a:spcAft>
                    <a:spcPts val="1000"/>
                  </a:spcAft>
                  <a:buFont typeface="+mj-lt"/>
                  <a:buAutoNum type="arabicPeriod"/>
                </a:pPr>
                <a:r>
                  <a:rPr lang="en-US" sz="1400" dirty="0"/>
                  <a:t>Site</a:t>
                </a:r>
                <a:r>
                  <a:rPr lang="en-US" sz="1400" b="1" dirty="0"/>
                  <a:t> </a:t>
                </a:r>
                <a:r>
                  <a:rPr lang="en-US" sz="1400" b="1" i="1" dirty="0"/>
                  <a:t>ATP2B1:CG17564205</a:t>
                </a:r>
                <a:r>
                  <a:rPr lang="en-US" sz="1400" b="1" dirty="0"/>
                  <a:t> </a:t>
                </a:r>
                <a:r>
                  <a:rPr lang="en-US" sz="1400" dirty="0"/>
                  <a:t>exhibits asymmetry with DBP. We note that </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acc>
                          <m:accPr>
                            <m:chr m:val="̂"/>
                            <m:ctrlPr>
                              <a:rPr lang="en-US" sz="1400" i="1">
                                <a:solidFill>
                                  <a:schemeClr val="tx1"/>
                                </a:solidFill>
                                <a:latin typeface="Cambria Math" panose="02040503050406030204" pitchFamily="18" charset="0"/>
                              </a:rPr>
                            </m:ctrlPr>
                          </m:accPr>
                          <m:e>
                            <m:r>
                              <a:rPr lang="en-US" sz="1400" b="0" i="1">
                                <a:solidFill>
                                  <a:schemeClr val="tx1"/>
                                </a:solidFill>
                                <a:latin typeface="Cambria Math" panose="02040503050406030204" pitchFamily="18" charset="0"/>
                              </a:rPr>
                              <m:t>𝐶</m:t>
                            </m:r>
                          </m:e>
                        </m:acc>
                      </m:e>
                      <m:sub>
                        <m:r>
                          <a:rPr lang="en-US" sz="1400" b="0" i="1" smtClean="0">
                            <a:solidFill>
                              <a:schemeClr val="tx1"/>
                            </a:solidFill>
                            <a:latin typeface="Cambria Math" panose="02040503050406030204" pitchFamily="18" charset="0"/>
                          </a:rPr>
                          <m:t>𝐷𝑁𝐴𝑚</m:t>
                        </m:r>
                        <m:r>
                          <a:rPr lang="en-US" sz="1400" b="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𝐷𝐵𝑃</m:t>
                        </m:r>
                      </m:sub>
                    </m:sSub>
                  </m:oMath>
                </a14:m>
                <a:r>
                  <a:rPr lang="en-US" sz="1400" dirty="0"/>
                  <a:t> is negative with its 95% CI not covering zero: we conclude </a:t>
                </a:r>
                <a14:m>
                  <m:oMath xmlns:m="http://schemas.openxmlformats.org/officeDocument/2006/math">
                    <m:r>
                      <a:rPr lang="en-US" sz="1400" b="1" i="1">
                        <a:solidFill>
                          <a:srgbClr val="FF0000"/>
                        </a:solidFill>
                        <a:latin typeface="Cambria Math" panose="02040503050406030204" pitchFamily="18" charset="0"/>
                      </a:rPr>
                      <m:t>𝑫𝑩𝑷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a:solidFill>
                          <a:srgbClr val="FF0000"/>
                        </a:solidFill>
                        <a:latin typeface="Cambria Math" panose="02040503050406030204" pitchFamily="18" charset="0"/>
                      </a:rPr>
                      <m:t>𝑫𝑵𝑨𝒎</m:t>
                    </m:r>
                  </m:oMath>
                </a14:m>
                <a:r>
                  <a:rPr lang="en-US" sz="1400" dirty="0"/>
                  <a:t>. </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b="-237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955FE2F-26D5-802F-7728-C26964449698}"/>
              </a:ext>
            </a:extLst>
          </p:cNvPr>
          <p:cNvPicPr>
            <a:picLocks noChangeAspect="1"/>
          </p:cNvPicPr>
          <p:nvPr/>
        </p:nvPicPr>
        <p:blipFill rotWithShape="1">
          <a:blip r:embed="rId4"/>
          <a:srcRect t="84445"/>
          <a:stretch/>
        </p:blipFill>
        <p:spPr>
          <a:xfrm>
            <a:off x="628651" y="1231900"/>
            <a:ext cx="7886700" cy="1437437"/>
          </a:xfrm>
          <a:prstGeom prst="rect">
            <a:avLst/>
          </a:prstGeom>
          <a:ln>
            <a:solidFill>
              <a:schemeClr val="tx1"/>
            </a:solidFill>
          </a:ln>
        </p:spPr>
      </p:pic>
    </p:spTree>
    <p:extLst>
      <p:ext uri="{BB962C8B-B14F-4D97-AF65-F5344CB8AC3E}">
        <p14:creationId xmlns:p14="http://schemas.microsoft.com/office/powerpoint/2010/main" val="353649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Recap</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t>and</a:t>
                </a:r>
                <a:r>
                  <a:rPr lang="en-US" b="1" dirty="0">
                    <a:solidFill>
                      <a:srgbClr val="C00000"/>
                    </a:solidFill>
                  </a:rPr>
                  <a:t>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using </a:t>
                </a:r>
                <a:r>
                  <a:rPr lang="en-US" dirty="0" err="1">
                    <a:solidFill>
                      <a:srgbClr val="C00000"/>
                    </a:solidFill>
                    <a:latin typeface="Courier New" panose="02070309020205020404" pitchFamily="49" charset="0"/>
                    <a:cs typeface="Courier New" panose="02070309020205020404" pitchFamily="49" charset="0"/>
                  </a:rPr>
                  <a:t>fastMI</a:t>
                </a:r>
                <a:r>
                  <a:rPr lang="en-US" dirty="0">
                    <a:solidFill>
                      <a:srgbClr val="C00000"/>
                    </a:solidFill>
                  </a:rPr>
                  <a:t> </a:t>
                </a:r>
              </a:p>
              <a:p>
                <a:pPr marL="342900" indent="-342900">
                  <a:buAutoNum type="alphaLcParenBoth"/>
                </a:pPr>
                <a:r>
                  <a:rPr lang="en-US" dirty="0">
                    <a:solidFill>
                      <a:srgbClr val="00B050"/>
                    </a:solidFill>
                  </a:rPr>
                  <a:t>Detect directionality between DNA methylation and blood pressure using </a:t>
                </a:r>
                <a14:m>
                  <m:oMath xmlns:m="http://schemas.openxmlformats.org/officeDocument/2006/math">
                    <m:sSub>
                      <m:sSubPr>
                        <m:ctrlPr>
                          <a:rPr lang="en-US" sz="1200" b="1" i="1" dirty="0" smtClean="0">
                            <a:solidFill>
                              <a:srgbClr val="00B050"/>
                            </a:solidFill>
                            <a:latin typeface="Cambria Math" panose="02040503050406030204" pitchFamily="18" charset="0"/>
                          </a:rPr>
                        </m:ctrlPr>
                      </m:sSubPr>
                      <m:e>
                        <m:r>
                          <a:rPr lang="en-US" sz="1200" b="1" i="1" smtClean="0">
                            <a:solidFill>
                              <a:srgbClr val="00B050"/>
                            </a:solidFill>
                            <a:latin typeface="Cambria Math" panose="02040503050406030204" pitchFamily="18" charset="0"/>
                          </a:rPr>
                          <m:t>𝑪</m:t>
                        </m:r>
                      </m:e>
                      <m:sub>
                        <m:r>
                          <a:rPr lang="en-US" sz="1200" b="1" i="1" dirty="0">
                            <a:solidFill>
                              <a:srgbClr val="00B050"/>
                            </a:solidFill>
                            <a:latin typeface="Cambria Math" panose="02040503050406030204" pitchFamily="18" charset="0"/>
                          </a:rPr>
                          <m:t>𝑿</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𝒀</m:t>
                        </m:r>
                      </m:sub>
                    </m:sSub>
                  </m:oMath>
                </a14:m>
                <a:r>
                  <a:rPr lang="en-US" dirty="0">
                    <a:solidFill>
                      <a:srgbClr val="00B050"/>
                    </a:solidFill>
                  </a:rPr>
                  <a:t>    </a:t>
                </a:r>
              </a:p>
            </p:txBody>
          </p:sp>
        </mc:Choice>
        <mc:Fallback>
          <p:sp>
            <p:nvSpPr>
              <p:cNvPr id="57" name="TextBox 56">
                <a:extLst>
                  <a:ext uri="{FF2B5EF4-FFF2-40B4-BE49-F238E27FC236}">
                    <a16:creationId xmlns:a16="http://schemas.microsoft.com/office/drawing/2014/main" id="{21A7A7FA-6542-36CB-E7AF-FAAB602DFB18}"/>
                  </a:ext>
                </a:extLst>
              </p:cNvPr>
              <p:cNvSpPr txBox="1">
                <a:spLocks noRot="1" noChangeAspect="1" noMove="1" noResize="1" noEditPoints="1" noAdjustHandles="1" noChangeArrowheads="1" noChangeShapeType="1" noTextEdit="1"/>
              </p:cNvSpPr>
              <p:nvPr/>
            </p:nvSpPr>
            <p:spPr>
              <a:xfrm>
                <a:off x="628649" y="3408695"/>
                <a:ext cx="7886701" cy="1131079"/>
              </a:xfrm>
              <a:prstGeom prst="rect">
                <a:avLst/>
              </a:prstGeom>
              <a:blipFill>
                <a:blip r:embed="rId12"/>
                <a:stretch>
                  <a:fillRect l="-161" t="-1111" b="-4444"/>
                </a:stretch>
              </a:blipFill>
            </p:spPr>
            <p:txBody>
              <a:bodyPr/>
              <a:lstStyle/>
              <a:p>
                <a:r>
                  <a:rPr lang="en-US">
                    <a:noFill/>
                  </a:rPr>
                  <a:t> </a:t>
                </a:r>
              </a:p>
            </p:txBody>
          </p:sp>
        </mc:Fallback>
      </mc:AlternateContent>
    </p:spTree>
    <p:extLst>
      <p:ext uri="{BB962C8B-B14F-4D97-AF65-F5344CB8AC3E}">
        <p14:creationId xmlns:p14="http://schemas.microsoft.com/office/powerpoint/2010/main" val="30823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507831"/>
          </a:xfrm>
          <a:prstGeom prst="rect">
            <a:avLst/>
          </a:prstGeom>
          <a:noFill/>
        </p:spPr>
        <p:txBody>
          <a:bodyPr wrap="square" rtlCol="0">
            <a:spAutoFit/>
          </a:bodyPr>
          <a:lstStyle/>
          <a:p>
            <a:pPr algn="ctr"/>
            <a:r>
              <a:rPr lang="en-US" dirty="0"/>
              <a:t>(a) Association in a set of variables</a:t>
            </a:r>
          </a:p>
          <a:p>
            <a:pPr algn="ctr"/>
            <a:r>
              <a:rPr lang="en-US" b="1" dirty="0">
                <a:solidFill>
                  <a:srgbClr val="C00000"/>
                </a:solidFill>
              </a:rPr>
              <a:t>Information: how much is shared?</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507831"/>
          </a:xfrm>
          <a:prstGeom prst="rect">
            <a:avLst/>
          </a:prstGeom>
          <a:noFill/>
        </p:spPr>
        <p:txBody>
          <a:bodyPr wrap="square" rtlCol="0">
            <a:spAutoFit/>
          </a:bodyPr>
          <a:lstStyle/>
          <a:p>
            <a:pPr algn="ctr"/>
            <a:r>
              <a:rPr lang="en-US" dirty="0"/>
              <a:t>(b) Directionality in a set of variables</a:t>
            </a:r>
          </a:p>
          <a:p>
            <a:pPr algn="ctr"/>
            <a:r>
              <a:rPr lang="en-US" b="1" dirty="0">
                <a:solidFill>
                  <a:srgbClr val="C00000"/>
                </a:solidFill>
              </a:rPr>
              <a:t>Information: direction of flow?</a:t>
            </a:r>
          </a:p>
        </p:txBody>
      </p:sp>
      <p:grpSp>
        <p:nvGrpSpPr>
          <p:cNvPr id="71" name="Group 70">
            <a:extLst>
              <a:ext uri="{FF2B5EF4-FFF2-40B4-BE49-F238E27FC236}">
                <a16:creationId xmlns:a16="http://schemas.microsoft.com/office/drawing/2014/main" id="{C1FDB7AC-BFF3-3808-31B8-CECC7A730CE9}"/>
              </a:ext>
            </a:extLst>
          </p:cNvPr>
          <p:cNvGrpSpPr/>
          <p:nvPr/>
        </p:nvGrpSpPr>
        <p:grpSpPr>
          <a:xfrm>
            <a:off x="628650" y="1359208"/>
            <a:ext cx="3622263" cy="2034204"/>
            <a:chOff x="1326227" y="1059820"/>
            <a:chExt cx="6597410" cy="3372479"/>
          </a:xfrm>
        </p:grpSpPr>
        <p:grpSp>
          <p:nvGrpSpPr>
            <p:cNvPr id="72" name="Group 71">
              <a:extLst>
                <a:ext uri="{FF2B5EF4-FFF2-40B4-BE49-F238E27FC236}">
                  <a16:creationId xmlns:a16="http://schemas.microsoft.com/office/drawing/2014/main" id="{E1CFF26E-53E2-1025-F4E0-788EFA1CA23A}"/>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09E20F98-7960-9B94-E704-CE1C019217BE}"/>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4C06941A-5CCE-7421-07A7-C4BD96A7AB7A}"/>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0861229D-41BC-7013-4166-CF1E614A5EA9}"/>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C60CAC6A-27DD-CC73-4C36-38CC55FA9A0F}"/>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85A83A62-026B-E4D6-81B0-B47BD867A93F}"/>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B4A6455D-EBED-8803-2385-3CE7D8B7E9BC}"/>
                </a:ext>
              </a:extLst>
            </p:cNvPr>
            <p:cNvCxnSpPr>
              <a:stCxn id="78" idx="6"/>
              <a:endCxn id="81"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5AAE54-1C7B-F603-6B93-469B9CF0E025}"/>
                </a:ext>
              </a:extLst>
            </p:cNvPr>
            <p:cNvCxnSpPr>
              <a:stCxn id="81" idx="7"/>
              <a:endCxn id="79"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C46696-F720-0B09-D753-9263FA34003A}"/>
                </a:ext>
              </a:extLst>
            </p:cNvPr>
            <p:cNvCxnSpPr>
              <a:cxnSpLocks/>
              <a:stCxn id="81" idx="5"/>
              <a:endCxn id="80"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85E8F9-ECDC-BDE4-D350-532506E5312A}"/>
                </a:ext>
              </a:extLst>
            </p:cNvPr>
            <p:cNvCxnSpPr>
              <a:cxnSpLocks/>
              <a:stCxn id="79" idx="6"/>
              <a:endCxn id="82"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98B5C60-70B1-ED6A-3D8F-1C5BA6A565A5}"/>
                </a:ext>
              </a:extLst>
            </p:cNvPr>
            <p:cNvCxnSpPr>
              <a:cxnSpLocks/>
              <a:stCxn id="80" idx="6"/>
              <a:endCxn id="82"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76005876-2C41-4E14-8F78-97A35BD71F35}"/>
              </a:ext>
            </a:extLst>
          </p:cNvPr>
          <p:cNvGrpSpPr/>
          <p:nvPr/>
        </p:nvGrpSpPr>
        <p:grpSpPr>
          <a:xfrm>
            <a:off x="4893089" y="1364262"/>
            <a:ext cx="3622263" cy="2034204"/>
            <a:chOff x="1326227" y="1059820"/>
            <a:chExt cx="6597410" cy="3372479"/>
          </a:xfrm>
        </p:grpSpPr>
        <p:grpSp>
          <p:nvGrpSpPr>
            <p:cNvPr id="84" name="Group 83">
              <a:extLst>
                <a:ext uri="{FF2B5EF4-FFF2-40B4-BE49-F238E27FC236}">
                  <a16:creationId xmlns:a16="http://schemas.microsoft.com/office/drawing/2014/main" id="{5242F9E5-4902-F50A-451A-33B5398FD715}"/>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90" name="Oval 89">
                    <a:extLst>
                      <a:ext uri="{FF2B5EF4-FFF2-40B4-BE49-F238E27FC236}">
                        <a16:creationId xmlns:a16="http://schemas.microsoft.com/office/drawing/2014/main" id="{83B9180B-1B4F-621C-7201-150975B15849}"/>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val 90">
                    <a:extLst>
                      <a:ext uri="{FF2B5EF4-FFF2-40B4-BE49-F238E27FC236}">
                        <a16:creationId xmlns:a16="http://schemas.microsoft.com/office/drawing/2014/main" id="{42193865-5F2A-1C89-CEFD-06ED28BAA966}"/>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Oval 91">
                    <a:extLst>
                      <a:ext uri="{FF2B5EF4-FFF2-40B4-BE49-F238E27FC236}">
                        <a16:creationId xmlns:a16="http://schemas.microsoft.com/office/drawing/2014/main" id="{4528168A-77FF-11AC-5C11-5625F218B5B8}"/>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Oval 92">
                    <a:extLst>
                      <a:ext uri="{FF2B5EF4-FFF2-40B4-BE49-F238E27FC236}">
                        <a16:creationId xmlns:a16="http://schemas.microsoft.com/office/drawing/2014/main" id="{228FE939-E7F9-5564-0A59-03B8B739FBFA}"/>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A3922E49-A17D-3007-0AC1-450DC45ECE27}"/>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85" name="Straight Connector 84">
              <a:extLst>
                <a:ext uri="{FF2B5EF4-FFF2-40B4-BE49-F238E27FC236}">
                  <a16:creationId xmlns:a16="http://schemas.microsoft.com/office/drawing/2014/main" id="{B16F308B-5084-A2D9-BFD8-CF924F97FC64}"/>
                </a:ext>
              </a:extLst>
            </p:cNvPr>
            <p:cNvCxnSpPr>
              <a:stCxn id="90" idx="6"/>
              <a:endCxn id="93"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E9C1294-24CA-35A3-F7B1-1333ED630637}"/>
                </a:ext>
              </a:extLst>
            </p:cNvPr>
            <p:cNvCxnSpPr>
              <a:stCxn id="93" idx="7"/>
              <a:endCxn id="91"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2C914A-8D20-F8EB-3D24-6681208F10B9}"/>
                </a:ext>
              </a:extLst>
            </p:cNvPr>
            <p:cNvCxnSpPr>
              <a:cxnSpLocks/>
              <a:stCxn id="93" idx="5"/>
              <a:endCxn id="92"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C9432B9-C231-ACD2-3B01-5A675266675B}"/>
                </a:ext>
              </a:extLst>
            </p:cNvPr>
            <p:cNvCxnSpPr>
              <a:cxnSpLocks/>
              <a:stCxn id="91" idx="6"/>
              <a:endCxn id="94"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054009-78D5-7F20-B21D-9D1343DD53F2}"/>
                </a:ext>
              </a:extLst>
            </p:cNvPr>
            <p:cNvCxnSpPr>
              <a:cxnSpLocks/>
              <a:stCxn id="92" idx="6"/>
              <a:endCxn id="94"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20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B3CF7-31BD-4049-9373-CD1EF1AF0D90}"/>
              </a:ext>
            </a:extLst>
          </p:cNvPr>
          <p:cNvSpPr>
            <a:spLocks noGrp="1"/>
          </p:cNvSpPr>
          <p:nvPr>
            <p:ph type="ctrTitle"/>
          </p:nvPr>
        </p:nvSpPr>
        <p:spPr/>
        <p:txBody>
          <a:bodyPr/>
          <a:lstStyle/>
          <a:p>
            <a:r>
              <a:rPr lang="en-GB" dirty="0"/>
              <a:t>Thank you for your time! </a:t>
            </a:r>
          </a:p>
        </p:txBody>
      </p:sp>
      <p:sp>
        <p:nvSpPr>
          <p:cNvPr id="5" name="Subtitle 4">
            <a:extLst>
              <a:ext uri="{FF2B5EF4-FFF2-40B4-BE49-F238E27FC236}">
                <a16:creationId xmlns:a16="http://schemas.microsoft.com/office/drawing/2014/main" id="{4524D61C-2EA7-50F2-A966-8D0674272197}"/>
              </a:ext>
            </a:extLst>
          </p:cNvPr>
          <p:cNvSpPr>
            <a:spLocks noGrp="1"/>
          </p:cNvSpPr>
          <p:nvPr>
            <p:ph type="subTitle" idx="1"/>
          </p:nvPr>
        </p:nvSpPr>
        <p:spPr/>
        <p:txBody>
          <a:bodyPr/>
          <a:lstStyle/>
          <a:p>
            <a:r>
              <a:rPr lang="en-GB" dirty="0">
                <a:hlinkClick r:id="rId2"/>
              </a:rPr>
              <a:t>soumikp@umich.edu</a:t>
            </a:r>
            <a:endParaRPr lang="en-GB" dirty="0"/>
          </a:p>
          <a:p>
            <a:r>
              <a:rPr lang="en-GB" dirty="0" err="1"/>
              <a:t>soumikp.github.io</a:t>
            </a:r>
            <a:endParaRPr lang="en-GB" dirty="0"/>
          </a:p>
        </p:txBody>
      </p:sp>
      <p:pic>
        <p:nvPicPr>
          <p:cNvPr id="1028" name="Picture 4">
            <a:extLst>
              <a:ext uri="{FF2B5EF4-FFF2-40B4-BE49-F238E27FC236}">
                <a16:creationId xmlns:a16="http://schemas.microsoft.com/office/drawing/2014/main" id="{B5365610-8A35-BF3A-9ABC-B4DD1B49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226" y="473731"/>
            <a:ext cx="1351548" cy="151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t>and</a:t>
            </a:r>
            <a:r>
              <a:rPr lang="en-US" b="1" dirty="0">
                <a:solidFill>
                  <a:srgbClr val="C00000"/>
                </a:solidFill>
              </a:rPr>
              <a:t>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a:t>
            </a:r>
          </a:p>
          <a:p>
            <a:pPr marL="342900" indent="-342900">
              <a:buAutoNum type="alphaLcParenBoth"/>
            </a:pPr>
            <a:r>
              <a:rPr lang="en-US" dirty="0">
                <a:solidFill>
                  <a:srgbClr val="00B050"/>
                </a:solidFill>
              </a:rPr>
              <a:t>Detect directionality between DNA methylation and blood pressure   </a:t>
            </a:r>
          </a:p>
        </p:txBody>
      </p:sp>
    </p:spTree>
    <p:extLst>
      <p:ext uri="{BB962C8B-B14F-4D97-AF65-F5344CB8AC3E}">
        <p14:creationId xmlns:p14="http://schemas.microsoft.com/office/powerpoint/2010/main" val="96310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solidFill>
                  <a:schemeClr val="bg1">
                    <a:lumMod val="65000"/>
                  </a:schemeClr>
                </a:solidFill>
              </a:rPr>
              <a:t>and 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a:t>
            </a:r>
          </a:p>
          <a:p>
            <a:pPr marL="342900" indent="-342900">
              <a:buAutoNum type="alphaLcParenBoth"/>
            </a:pPr>
            <a:r>
              <a:rPr lang="en-US" dirty="0">
                <a:solidFill>
                  <a:schemeClr val="bg1">
                    <a:lumMod val="65000"/>
                  </a:schemeClr>
                </a:solidFill>
              </a:rPr>
              <a:t>Detect directionality between DNA methylation and blood pressure   </a:t>
            </a:r>
          </a:p>
        </p:txBody>
      </p:sp>
    </p:spTree>
    <p:extLst>
      <p:ext uri="{BB962C8B-B14F-4D97-AF65-F5344CB8AC3E}">
        <p14:creationId xmlns:p14="http://schemas.microsoft.com/office/powerpoint/2010/main" val="4198984086"/>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TotalTime>
  <Words>5521</Words>
  <Application>Microsoft Macintosh PowerPoint</Application>
  <PresentationFormat>On-screen Show (16:9)</PresentationFormat>
  <Paragraphs>705</Paragraphs>
  <Slides>70</Slides>
  <Notes>8</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70</vt:i4>
      </vt:variant>
    </vt:vector>
  </HeadingPairs>
  <TitlesOfParts>
    <vt:vector size="85" baseType="lpstr">
      <vt:lpstr>Arial</vt:lpstr>
      <vt:lpstr>Calibri</vt:lpstr>
      <vt:lpstr>Cambria Math</vt:lpstr>
      <vt:lpstr>Courier New</vt:lpstr>
      <vt:lpstr>Nokia Pure Headline</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Statistical methods in information theory gene network reconstruction | epigenetic causal discovery</vt:lpstr>
      <vt:lpstr>Statistical methods in information theory gene network reconstruction | epigenetic causal discovery</vt:lpstr>
      <vt:lpstr>Why information theory?</vt:lpstr>
      <vt:lpstr>Why information theory?</vt:lpstr>
      <vt:lpstr>Why information theory?</vt:lpstr>
      <vt:lpstr>Overview: two statistical questions</vt:lpstr>
      <vt:lpstr>Overview: two statistical questions</vt:lpstr>
      <vt:lpstr>Statistics and information theory</vt:lpstr>
      <vt:lpstr>Statistics and information theory</vt:lpstr>
      <vt:lpstr>Quantifying complex association using mutual information &lt;gene network reconstruction&gt;</vt:lpstr>
      <vt:lpstr>Overview</vt:lpstr>
      <vt:lpstr>Association studies</vt:lpstr>
      <vt:lpstr>Complex dependence</vt:lpstr>
      <vt:lpstr>Complex dependence</vt:lpstr>
      <vt:lpstr>Complex dependence</vt:lpstr>
      <vt:lpstr>Association in information theory</vt:lpstr>
      <vt:lpstr>Association in information theory</vt:lpstr>
      <vt:lpstr>Properties of MI(X, Y)</vt:lpstr>
      <vt:lpstr>Challenge: estimation and inference </vt:lpstr>
      <vt:lpstr>Challenge: estimation and inference </vt:lpstr>
      <vt:lpstr>New work: fastMI </vt:lpstr>
      <vt:lpstr>fastMI beats current standard!</vt:lpstr>
      <vt:lpstr>Application I</vt:lpstr>
      <vt:lpstr>Scientific background</vt:lpstr>
      <vt:lpstr>Scientific background</vt:lpstr>
      <vt:lpstr>Scientific background</vt:lpstr>
      <vt:lpstr>Inferring GRNs using MI and PCA</vt:lpstr>
      <vt:lpstr>Inferring GRNs using MI and PCA</vt:lpstr>
      <vt:lpstr>Inferring GRNs using MI and PCA</vt:lpstr>
      <vt:lpstr>PC algorithm: GRN reconstruction</vt:lpstr>
      <vt:lpstr>PC algorithm: GRN reconstruction</vt:lpstr>
      <vt:lpstr>PC algorithm: GRN reconstruction</vt:lpstr>
      <vt:lpstr>PC algorithm: GRN reconstruction</vt:lpstr>
      <vt:lpstr>PC algorithm: GRN reconstruction</vt:lpstr>
      <vt:lpstr>PC algorithm: GRN reconstruction</vt:lpstr>
      <vt:lpstr>Example: GRN in DREAM3 dataset</vt:lpstr>
      <vt:lpstr>Summary</vt:lpstr>
      <vt:lpstr>Statistics and information theory</vt:lpstr>
      <vt:lpstr> Inferring Asymmetric Relations via Cross-fitting Data Analytics &lt;epigenetic causal discovery&gt;</vt:lpstr>
      <vt:lpstr>Studying asymmetry</vt:lpstr>
      <vt:lpstr>Asymmetry in DNAm and BP.</vt:lpstr>
      <vt:lpstr>Asymmetry in DNAm and BP.</vt:lpstr>
      <vt:lpstr>Asymmetry in DNAm and BP.</vt:lpstr>
      <vt:lpstr>Does DNAm → BP or BP → DNAm</vt:lpstr>
      <vt:lpstr>Is there asymmetry in (X, Y)?</vt:lpstr>
      <vt:lpstr>Entropy decomposition equation</vt:lpstr>
      <vt:lpstr>Entropy decomposition equation</vt:lpstr>
      <vt:lpstr>Entropy decomposition equation</vt:lpstr>
      <vt:lpstr>Entropy decomposition equation</vt:lpstr>
      <vt:lpstr>Entropy decomposition equation</vt:lpstr>
      <vt:lpstr>Entropy decomposition equation</vt:lpstr>
      <vt:lpstr>Weak asymmetry coefficient C_(X≻Y)</vt:lpstr>
      <vt:lpstr>Adjusting for confounders Z </vt:lpstr>
      <vt:lpstr>Adjusting for confounders Z </vt:lpstr>
      <vt:lpstr>Tuning-free density estimation</vt:lpstr>
      <vt:lpstr>Tuning-free density estimation</vt:lpstr>
      <vt:lpstr>Tuning-free density estimation</vt:lpstr>
      <vt:lpstr>Data-splitting estimation</vt:lpstr>
      <vt:lpstr>Data-splitting estimation</vt:lpstr>
      <vt:lpstr>Data-splitting estimation</vt:lpstr>
      <vt:lpstr>Data-splitting estimation</vt:lpstr>
      <vt:lpstr>Data-splitting estimation</vt:lpstr>
      <vt:lpstr>Cross-fitting inference</vt:lpstr>
      <vt:lpstr>Application II</vt:lpstr>
      <vt:lpstr>Does DNAm → BP or BP → DNAm</vt:lpstr>
      <vt:lpstr>DNAm ≻ BP or BP ≻ DNAm?</vt:lpstr>
      <vt:lpstr>DNAm ≻_w BP or BP ≻_w DNAm?</vt:lpstr>
      <vt:lpstr>Weak asymmetry: DBP≻_w DNAm</vt:lpstr>
      <vt:lpstr>Recap</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Purkayastha, Soumik</cp:lastModifiedBy>
  <cp:revision>132</cp:revision>
  <dcterms:created xsi:type="dcterms:W3CDTF">2017-05-23T17:12:40Z</dcterms:created>
  <dcterms:modified xsi:type="dcterms:W3CDTF">2023-12-15T11:53:22Z</dcterms:modified>
</cp:coreProperties>
</file>